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3" r:id="rId7"/>
    <p:sldId id="332" r:id="rId8"/>
    <p:sldId id="298" r:id="rId9"/>
    <p:sldId id="262" r:id="rId10"/>
    <p:sldId id="263" r:id="rId11"/>
    <p:sldId id="299" r:id="rId12"/>
    <p:sldId id="335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43"/>
    <p:restoredTop sz="85153"/>
  </p:normalViewPr>
  <p:slideViewPr>
    <p:cSldViewPr snapToGrid="0" snapToObjects="1">
      <p:cViewPr varScale="1">
        <p:scale>
          <a:sx n="100" d="100"/>
          <a:sy n="100" d="100"/>
        </p:scale>
        <p:origin x="176" y="3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16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ali-unlu/IBM-Data-Science-Capston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-unlu/IBM-Data-Science-Capstone/blob/main/Space%20Y%20-%20Data%20Wrangling%20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-unlu/IBM-Data-Science-Capstone/blob/main/Space%20Y%20-%20Visualization%20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-unlu/IBM-Data-Science-Capstone/blob/main/Sky%20Y%20-%20SQL%20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-unlu/IBM-Data-Science-Capstone/blob/main/Space%20Y%20-%20DashBoard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liunlu-8050.theiadocker-1-labs-prod-theiak8s-4-tor01.proxy.cognitiveclass.ai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li-unlu/IBM-Data-Science-Capstone/blob/main/Space%20Y%20-%20Machine%20Learning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liunlu-8050.theiadocker-1-labs-prod-theiak8s-4-tor01.proxy.cognitiveclass.ai/" TargetMode="Externa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github.com/ali-unlu/IBM-Data-Science-Capstone/blob/main/Web%20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hyperlink" Target="https://github.com/ali-unlu/IBM-Data-Science-Capstone/blob/main/Web%20Scraping.ipynb" TargetMode="External"/><Relationship Id="rId2" Type="http://schemas.openxmlformats.org/officeDocument/2006/relationships/image" Target="../media/image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jp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Ali Unlu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9FB3D4-594F-DA4E-9C86-04277D4E9D8C}"/>
              </a:ext>
            </a:extLst>
          </p:cNvPr>
          <p:cNvSpPr txBox="1"/>
          <p:nvPr/>
        </p:nvSpPr>
        <p:spPr>
          <a:xfrm>
            <a:off x="888546" y="5143500"/>
            <a:ext cx="5458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https://github.com/ali-unlu/IBM-Data-Science-Capstone</a:t>
            </a:r>
            <a:r>
              <a:rPr lang="en-GB" dirty="0">
                <a:solidFill>
                  <a:schemeClr val="bg1"/>
                </a:solidFill>
              </a:rPr>
              <a:t> </a:t>
            </a:r>
            <a:endParaRPr lang="en-FI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945E70-5F30-B24A-9933-2572D99B9406}"/>
              </a:ext>
            </a:extLst>
          </p:cNvPr>
          <p:cNvSpPr/>
          <p:nvPr/>
        </p:nvSpPr>
        <p:spPr>
          <a:xfrm>
            <a:off x="770011" y="1741359"/>
            <a:ext cx="10687961" cy="4675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10">
              <a:lnSpc>
                <a:spcPct val="100000"/>
              </a:lnSpc>
              <a:spcBef>
                <a:spcPts val="1280"/>
              </a:spcBef>
            </a:pPr>
            <a:r>
              <a:rPr lang="en-GB" sz="2400" spc="-15" dirty="0">
                <a:solidFill>
                  <a:srgbClr val="0B49CB"/>
                </a:solidFill>
                <a:latin typeface="Carlito"/>
                <a:cs typeface="Carlito"/>
              </a:rPr>
              <a:t>Create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a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training label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with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landing </a:t>
            </a:r>
            <a:r>
              <a:rPr lang="en-GB" sz="2400" spc="-15" dirty="0">
                <a:solidFill>
                  <a:srgbClr val="0B49CB"/>
                </a:solidFill>
                <a:latin typeface="Carlito"/>
                <a:cs typeface="Carlito"/>
              </a:rPr>
              <a:t>outcomes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where successful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= 1 &amp; </a:t>
            </a:r>
            <a:r>
              <a:rPr lang="en-GB" sz="2400" spc="-15" dirty="0">
                <a:solidFill>
                  <a:srgbClr val="0B49CB"/>
                </a:solidFill>
                <a:latin typeface="Carlito"/>
                <a:cs typeface="Carlito"/>
              </a:rPr>
              <a:t>failure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=</a:t>
            </a:r>
            <a:r>
              <a:rPr lang="en-GB" sz="2400" spc="-8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0.</a:t>
            </a: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Outcome</a:t>
            </a:r>
            <a:r>
              <a:rPr lang="en-GB" sz="2400" spc="-7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column</a:t>
            </a:r>
            <a:r>
              <a:rPr lang="en-GB" sz="2400" spc="-4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has</a:t>
            </a:r>
            <a:r>
              <a:rPr lang="en-GB" sz="2400" spc="-4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GB" sz="2400" spc="-10" dirty="0">
                <a:solidFill>
                  <a:srgbClr val="0B49CB"/>
                </a:solidFill>
                <a:latin typeface="Carlito"/>
                <a:cs typeface="Carlito"/>
              </a:rPr>
              <a:t>two</a:t>
            </a:r>
            <a:r>
              <a:rPr lang="en-GB" sz="2400" spc="-2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components:</a:t>
            </a:r>
            <a:r>
              <a:rPr lang="en-GB" sz="2400" spc="-7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‘Mission</a:t>
            </a:r>
            <a:r>
              <a:rPr lang="en-GB" sz="2400" spc="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Outcome’</a:t>
            </a:r>
            <a:r>
              <a:rPr lang="en-GB" sz="2400" spc="-6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‘Landing</a:t>
            </a:r>
            <a:r>
              <a:rPr lang="en-GB" sz="2400" spc="-5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Location’</a:t>
            </a:r>
            <a:endParaRPr lang="en-GB"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New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training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label column </a:t>
            </a:r>
            <a:r>
              <a:rPr lang="en-GB" sz="2400" spc="-15" dirty="0">
                <a:solidFill>
                  <a:srgbClr val="0B49CB"/>
                </a:solidFill>
                <a:latin typeface="Carlito"/>
                <a:cs typeface="Carlito"/>
              </a:rPr>
              <a:t>‘class’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with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a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value of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1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if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‘Mission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Outcome’ is </a:t>
            </a:r>
            <a:r>
              <a:rPr lang="en-GB" sz="2400" spc="-30" dirty="0">
                <a:solidFill>
                  <a:srgbClr val="0B49CB"/>
                </a:solidFill>
                <a:latin typeface="Carlito"/>
                <a:cs typeface="Carlito"/>
              </a:rPr>
              <a:t>True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and 0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otherwise.  </a:t>
            </a: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GB" sz="2400" b="1" u="sng" spc="-20" dirty="0">
                <a:solidFill>
                  <a:srgbClr val="0B49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Value </a:t>
            </a:r>
            <a:r>
              <a:rPr lang="en-GB" sz="2400" b="1" u="sng" dirty="0">
                <a:solidFill>
                  <a:srgbClr val="0B49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Mapping:</a:t>
            </a:r>
            <a:endParaRPr lang="en-GB" sz="2400" b="1" u="sng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359410" indent="-342900">
              <a:lnSpc>
                <a:spcPct val="100000"/>
              </a:lnSpc>
              <a:spcBef>
                <a:spcPts val="1275"/>
              </a:spcBef>
              <a:buFont typeface="Arial" panose="020B0604020202020204" pitchFamily="34" charset="0"/>
              <a:buChar char="•"/>
            </a:pPr>
            <a:r>
              <a:rPr lang="en-GB" sz="2400" spc="-30" dirty="0">
                <a:solidFill>
                  <a:srgbClr val="0B49CB"/>
                </a:solidFill>
                <a:latin typeface="Carlito"/>
                <a:cs typeface="Carlito"/>
              </a:rPr>
              <a:t>True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ASDS, </a:t>
            </a:r>
            <a:r>
              <a:rPr lang="en-GB" sz="2400" spc="-30" dirty="0">
                <a:solidFill>
                  <a:srgbClr val="0B49CB"/>
                </a:solidFill>
                <a:latin typeface="Carlito"/>
                <a:cs typeface="Carlito"/>
              </a:rPr>
              <a:t>True </a:t>
            </a:r>
            <a:r>
              <a:rPr lang="en-GB" sz="2400" spc="-10" dirty="0">
                <a:solidFill>
                  <a:srgbClr val="0B49CB"/>
                </a:solidFill>
                <a:latin typeface="Carlito"/>
                <a:cs typeface="Carlito"/>
              </a:rPr>
              <a:t>RTLS,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&amp; </a:t>
            </a:r>
            <a:r>
              <a:rPr lang="en-GB" sz="2400" spc="-30" dirty="0">
                <a:solidFill>
                  <a:srgbClr val="0B49CB"/>
                </a:solidFill>
                <a:latin typeface="Carlito"/>
                <a:cs typeface="Carlito"/>
              </a:rPr>
              <a:t>True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Ocean – </a:t>
            </a:r>
            <a:r>
              <a:rPr lang="en-GB" sz="2400" spc="-10" dirty="0">
                <a:solidFill>
                  <a:srgbClr val="0B49CB"/>
                </a:solidFill>
                <a:latin typeface="Carlito"/>
                <a:cs typeface="Carlito"/>
              </a:rPr>
              <a:t>set to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-&gt;</a:t>
            </a:r>
            <a:r>
              <a:rPr lang="en-GB" sz="2400" spc="-8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1</a:t>
            </a:r>
          </a:p>
          <a:p>
            <a:pPr marL="359410" indent="-3429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None None, </a:t>
            </a:r>
            <a:r>
              <a:rPr lang="en-GB" sz="2400" spc="-15" dirty="0">
                <a:solidFill>
                  <a:srgbClr val="0B49CB"/>
                </a:solidFill>
                <a:latin typeface="Carlito"/>
                <a:cs typeface="Carlito"/>
              </a:rPr>
              <a:t>False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ASDS, None ASDS, </a:t>
            </a:r>
            <a:r>
              <a:rPr lang="en-GB" sz="2400" spc="-15" dirty="0">
                <a:solidFill>
                  <a:srgbClr val="0B49CB"/>
                </a:solidFill>
                <a:latin typeface="Carlito"/>
                <a:cs typeface="Carlito"/>
              </a:rPr>
              <a:t>False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Ocean, </a:t>
            </a:r>
            <a:r>
              <a:rPr lang="en-GB" sz="2400" spc="-15" dirty="0">
                <a:solidFill>
                  <a:srgbClr val="0B49CB"/>
                </a:solidFill>
                <a:latin typeface="Carlito"/>
                <a:cs typeface="Carlito"/>
              </a:rPr>
              <a:t>False </a:t>
            </a:r>
            <a:r>
              <a:rPr lang="en-GB" sz="2400" spc="-10" dirty="0">
                <a:solidFill>
                  <a:srgbClr val="0B49CB"/>
                </a:solidFill>
                <a:latin typeface="Carlito"/>
                <a:cs typeface="Carlito"/>
              </a:rPr>
              <a:t>RTLS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– </a:t>
            </a:r>
            <a:r>
              <a:rPr lang="en-GB" sz="2400" spc="-10" dirty="0">
                <a:solidFill>
                  <a:srgbClr val="0B49CB"/>
                </a:solidFill>
                <a:latin typeface="Carlito"/>
                <a:cs typeface="Carlito"/>
              </a:rPr>
              <a:t>set to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-&gt;</a:t>
            </a:r>
            <a:r>
              <a:rPr lang="en-GB" sz="2400" spc="-10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0</a:t>
            </a: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lang="en-GB" sz="2400" dirty="0" err="1">
                <a:solidFill>
                  <a:srgbClr val="0B49CB"/>
                </a:solidFill>
                <a:latin typeface="Carlito"/>
                <a:cs typeface="Carlito"/>
              </a:rPr>
              <a:t>url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: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  <a:hlinkClick r:id="rId3"/>
              </a:rPr>
              <a:t>https://github.com/ali-unlu/IBM-Data-Science-Capstone/blob/main/Space%20Y%20-%20Data%20Wrangling%20.ipynb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8FF7F2-7DDA-244D-A5AC-DB33246CA6EC}"/>
              </a:ext>
            </a:extLst>
          </p:cNvPr>
          <p:cNvSpPr/>
          <p:nvPr/>
        </p:nvSpPr>
        <p:spPr>
          <a:xfrm>
            <a:off x="770011" y="1577211"/>
            <a:ext cx="10515600" cy="4418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56260">
              <a:lnSpc>
                <a:spcPts val="2210"/>
              </a:lnSpc>
              <a:spcBef>
                <a:spcPts val="335"/>
              </a:spcBef>
            </a:pP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Exploratory </a:t>
            </a:r>
            <a:r>
              <a:rPr lang="en-GB" sz="2400" spc="-25" dirty="0">
                <a:solidFill>
                  <a:srgbClr val="0B49CB"/>
                </a:solidFill>
                <a:latin typeface="Carlito"/>
                <a:cs typeface="Carlito"/>
              </a:rPr>
              <a:t>Data </a:t>
            </a:r>
            <a:r>
              <a:rPr lang="en-GB" sz="2400" spc="-15" dirty="0">
                <a:solidFill>
                  <a:srgbClr val="0B49CB"/>
                </a:solidFill>
                <a:latin typeface="Carlito"/>
                <a:cs typeface="Carlito"/>
              </a:rPr>
              <a:t>Analysis 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performed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on variables </a:t>
            </a:r>
            <a:r>
              <a:rPr lang="en-GB" sz="2400" spc="-15" dirty="0">
                <a:solidFill>
                  <a:srgbClr val="0B49CB"/>
                </a:solidFill>
                <a:latin typeface="Carlito"/>
                <a:cs typeface="Carlito"/>
              </a:rPr>
              <a:t>Flight </a:t>
            </a:r>
            <a:r>
              <a:rPr lang="en-GB" sz="2400" spc="-50" dirty="0">
                <a:solidFill>
                  <a:srgbClr val="0B49CB"/>
                </a:solidFill>
                <a:latin typeface="Carlito"/>
                <a:cs typeface="Carlito"/>
              </a:rPr>
              <a:t>Number, </a:t>
            </a:r>
            <a:r>
              <a:rPr lang="en-GB" sz="2400" spc="-25" dirty="0">
                <a:solidFill>
                  <a:srgbClr val="0B49CB"/>
                </a:solidFill>
                <a:latin typeface="Carlito"/>
                <a:cs typeface="Carlito"/>
              </a:rPr>
              <a:t>Payload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Mass,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Launch </a:t>
            </a:r>
            <a:r>
              <a:rPr lang="en-GB" sz="2400" spc="-15" dirty="0">
                <a:solidFill>
                  <a:srgbClr val="0B49CB"/>
                </a:solidFill>
                <a:latin typeface="Carlito"/>
                <a:cs typeface="Carlito"/>
              </a:rPr>
              <a:t>Site, 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Orbit, Class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and</a:t>
            </a:r>
            <a:r>
              <a:rPr lang="en-GB" sz="2400" spc="-4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GB" sz="2400" spc="-130" dirty="0">
                <a:solidFill>
                  <a:srgbClr val="0B49CB"/>
                </a:solidFill>
                <a:latin typeface="Carlito"/>
                <a:cs typeface="Carlito"/>
              </a:rPr>
              <a:t>Year.</a:t>
            </a:r>
            <a:endParaRPr lang="en-GB"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GB" sz="2400" u="heavy" spc="-5" dirty="0">
                <a:solidFill>
                  <a:srgbClr val="0B49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Plots</a:t>
            </a:r>
            <a:r>
              <a:rPr lang="en-GB" sz="2400" u="heavy" spc="-55" dirty="0">
                <a:solidFill>
                  <a:srgbClr val="0B49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GB" sz="2400" u="heavy" spc="-5" dirty="0">
                <a:solidFill>
                  <a:srgbClr val="0B49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Used:</a:t>
            </a:r>
            <a:endParaRPr lang="en-GB"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r>
              <a:rPr lang="en-GB" sz="2400" spc="-15" dirty="0">
                <a:solidFill>
                  <a:srgbClr val="0B49CB"/>
                </a:solidFill>
                <a:latin typeface="Carlito"/>
                <a:cs typeface="Carlito"/>
              </a:rPr>
              <a:t>Flight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Number 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vs. </a:t>
            </a:r>
            <a:r>
              <a:rPr lang="en-GB" sz="2400" spc="-25" dirty="0">
                <a:solidFill>
                  <a:srgbClr val="0B49CB"/>
                </a:solidFill>
                <a:latin typeface="Carlito"/>
                <a:cs typeface="Carlito"/>
              </a:rPr>
              <a:t>Payload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Mass, </a:t>
            </a:r>
            <a:r>
              <a:rPr lang="en-GB" sz="2400" spc="-10" dirty="0">
                <a:solidFill>
                  <a:srgbClr val="0B49CB"/>
                </a:solidFill>
                <a:latin typeface="Carlito"/>
                <a:cs typeface="Carlito"/>
              </a:rPr>
              <a:t>Flight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Number 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vs.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Launch </a:t>
            </a:r>
            <a:r>
              <a:rPr lang="en-GB" sz="2400" spc="-15" dirty="0">
                <a:solidFill>
                  <a:srgbClr val="0B49CB"/>
                </a:solidFill>
                <a:latin typeface="Carlito"/>
                <a:cs typeface="Carlito"/>
              </a:rPr>
              <a:t>Site, </a:t>
            </a:r>
            <a:r>
              <a:rPr lang="en-GB" sz="2400" spc="-25" dirty="0">
                <a:solidFill>
                  <a:srgbClr val="0B49CB"/>
                </a:solidFill>
                <a:latin typeface="Carlito"/>
                <a:cs typeface="Carlito"/>
              </a:rPr>
              <a:t>Payload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Mass 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vs.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Launch </a:t>
            </a:r>
            <a:r>
              <a:rPr lang="en-GB" sz="2400" spc="-15" dirty="0">
                <a:solidFill>
                  <a:srgbClr val="0B49CB"/>
                </a:solidFill>
                <a:latin typeface="Carlito"/>
                <a:cs typeface="Carlito"/>
              </a:rPr>
              <a:t>Site, 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Orbit 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vs.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Success 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Rate, </a:t>
            </a:r>
            <a:r>
              <a:rPr lang="en-GB" sz="2400" spc="-10" dirty="0">
                <a:solidFill>
                  <a:srgbClr val="0B49CB"/>
                </a:solidFill>
                <a:latin typeface="Carlito"/>
                <a:cs typeface="Carlito"/>
              </a:rPr>
              <a:t>Flight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Number 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vs.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Orbit, </a:t>
            </a:r>
            <a:r>
              <a:rPr lang="en-GB" sz="2400" spc="-25" dirty="0">
                <a:solidFill>
                  <a:srgbClr val="0B49CB"/>
                </a:solidFill>
                <a:latin typeface="Carlito"/>
                <a:cs typeface="Carlito"/>
              </a:rPr>
              <a:t>Payload </a:t>
            </a:r>
            <a:r>
              <a:rPr lang="en-GB" sz="2400" spc="-15" dirty="0">
                <a:solidFill>
                  <a:srgbClr val="0B49CB"/>
                </a:solidFill>
                <a:latin typeface="Carlito"/>
                <a:cs typeface="Carlito"/>
              </a:rPr>
              <a:t>vs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Orbit,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and Success </a:t>
            </a:r>
            <a:r>
              <a:rPr lang="en-GB" sz="2400" spc="-60" dirty="0">
                <a:solidFill>
                  <a:srgbClr val="0B49CB"/>
                </a:solidFill>
                <a:latin typeface="Carlito"/>
                <a:cs typeface="Carlito"/>
              </a:rPr>
              <a:t>Yearly</a:t>
            </a:r>
            <a:r>
              <a:rPr lang="en-GB" sz="2400" spc="7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GB" sz="2400" spc="-60" dirty="0">
                <a:solidFill>
                  <a:srgbClr val="0B49CB"/>
                </a:solidFill>
                <a:latin typeface="Carlito"/>
                <a:cs typeface="Carlito"/>
              </a:rPr>
              <a:t>Trend</a:t>
            </a:r>
            <a:endParaRPr lang="en-GB"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160"/>
              </a:spcBef>
            </a:pPr>
            <a:r>
              <a:rPr lang="en-GB" sz="2400" spc="-25" dirty="0">
                <a:solidFill>
                  <a:srgbClr val="0B49CB"/>
                </a:solidFill>
                <a:latin typeface="Carlito"/>
                <a:cs typeface="Carlito"/>
              </a:rPr>
              <a:t>Scatter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plots, line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charts, and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bar plots 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were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used 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to compare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relationships between variables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 to</a:t>
            </a:r>
            <a:endParaRPr lang="en-GB"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decide if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a </a:t>
            </a:r>
            <a:r>
              <a:rPr lang="en-GB" sz="2400" spc="-10" dirty="0">
                <a:solidFill>
                  <a:srgbClr val="0B49CB"/>
                </a:solidFill>
                <a:latin typeface="Carlito"/>
                <a:cs typeface="Carlito"/>
              </a:rPr>
              <a:t>relationship </a:t>
            </a:r>
            <a:r>
              <a:rPr lang="en-GB" sz="2400" spc="-25" dirty="0">
                <a:solidFill>
                  <a:srgbClr val="0B49CB"/>
                </a:solidFill>
                <a:latin typeface="Carlito"/>
                <a:cs typeface="Carlito"/>
              </a:rPr>
              <a:t>exists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so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that they could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be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used in </a:t>
            </a:r>
            <a:r>
              <a:rPr lang="en-GB" sz="2400" spc="-10" dirty="0">
                <a:solidFill>
                  <a:srgbClr val="0B49CB"/>
                </a:solidFill>
                <a:latin typeface="Carlito"/>
                <a:cs typeface="Carlito"/>
              </a:rPr>
              <a:t>training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the machine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learning</a:t>
            </a:r>
            <a:r>
              <a:rPr lang="en-GB" sz="2400" spc="-4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model</a:t>
            </a:r>
          </a:p>
          <a:p>
            <a:pPr marL="12700">
              <a:lnSpc>
                <a:spcPts val="2300"/>
              </a:lnSpc>
            </a:pPr>
            <a:endParaRPr lang="en-GB" sz="2400" spc="-5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GB" sz="2400" spc="-5" dirty="0" err="1">
                <a:solidFill>
                  <a:srgbClr val="0B49CB"/>
                </a:solidFill>
                <a:latin typeface="Carlito"/>
                <a:cs typeface="Carlito"/>
              </a:rPr>
              <a:t>url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: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  <a:hlinkClick r:id="rId3"/>
              </a:rPr>
              <a:t>https://github.com/ali-unlu/IBM-Data-Science-Capstone/blob/main/Space%20Y%20-%20Visualization%20.ipynb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endParaRPr lang="en-GB" sz="24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DF13681A-CAB0-A34E-8901-98AEE476DA58}"/>
              </a:ext>
            </a:extLst>
          </p:cNvPr>
          <p:cNvSpPr txBox="1"/>
          <p:nvPr/>
        </p:nvSpPr>
        <p:spPr>
          <a:xfrm>
            <a:off x="770011" y="1622485"/>
            <a:ext cx="10093568" cy="3667671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Loaded </a:t>
            </a:r>
            <a:r>
              <a:rPr sz="2400" spc="-25" dirty="0">
                <a:solidFill>
                  <a:srgbClr val="0B49CB"/>
                </a:solidFill>
                <a:latin typeface="Carlito"/>
                <a:cs typeface="Carlito"/>
              </a:rPr>
              <a:t>data </a:t>
            </a:r>
            <a:r>
              <a:rPr sz="2400" spc="-10" dirty="0">
                <a:solidFill>
                  <a:srgbClr val="0B49CB"/>
                </a:solidFill>
                <a:latin typeface="Carlito"/>
                <a:cs typeface="Carlito"/>
              </a:rPr>
              <a:t>set </a:t>
            </a:r>
            <a:r>
              <a:rPr sz="2400" spc="-25" dirty="0">
                <a:solidFill>
                  <a:srgbClr val="0B49CB"/>
                </a:solidFill>
                <a:latin typeface="Carlito"/>
                <a:cs typeface="Carlito"/>
              </a:rPr>
              <a:t>into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IBM DB2</a:t>
            </a:r>
            <a:r>
              <a:rPr sz="2400" spc="-12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Database.</a:t>
            </a:r>
            <a:endParaRPr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Queried using SQL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Python</a:t>
            </a:r>
            <a:r>
              <a:rPr sz="2400" spc="-10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400" spc="-25" dirty="0">
                <a:solidFill>
                  <a:srgbClr val="0B49CB"/>
                </a:solidFill>
                <a:latin typeface="Carlito"/>
                <a:cs typeface="Carlito"/>
              </a:rPr>
              <a:t>integration.</a:t>
            </a:r>
            <a:endParaRPr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Queries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were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made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sz="2400" spc="-10" dirty="0">
                <a:solidFill>
                  <a:srgbClr val="0B49CB"/>
                </a:solidFill>
                <a:latin typeface="Carlito"/>
                <a:cs typeface="Carlito"/>
              </a:rPr>
              <a:t>get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a </a:t>
            </a:r>
            <a:r>
              <a:rPr sz="2400" spc="-25" dirty="0">
                <a:solidFill>
                  <a:srgbClr val="0B49CB"/>
                </a:solidFill>
                <a:latin typeface="Carlito"/>
                <a:cs typeface="Carlito"/>
              </a:rPr>
              <a:t>better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understanding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of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the</a:t>
            </a:r>
            <a:r>
              <a:rPr sz="2400" spc="2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dataset.</a:t>
            </a:r>
            <a:endParaRPr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Queried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information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about launch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site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names, mission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outcomes, various pay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load </a:t>
            </a:r>
            <a:r>
              <a:rPr sz="2400" spc="-25" dirty="0">
                <a:solidFill>
                  <a:srgbClr val="0B49CB"/>
                </a:solidFill>
                <a:latin typeface="Carlito"/>
                <a:cs typeface="Carlito"/>
              </a:rPr>
              <a:t>sizes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of  </a:t>
            </a:r>
            <a:r>
              <a:rPr sz="2400" spc="-25" dirty="0">
                <a:solidFill>
                  <a:srgbClr val="0B49CB"/>
                </a:solidFill>
                <a:latin typeface="Carlito"/>
                <a:cs typeface="Carlito"/>
              </a:rPr>
              <a:t>customers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and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booster </a:t>
            </a:r>
            <a:r>
              <a:rPr sz="2400" spc="-25" dirty="0">
                <a:solidFill>
                  <a:srgbClr val="0B49CB"/>
                </a:solidFill>
                <a:latin typeface="Carlito"/>
                <a:cs typeface="Carlito"/>
              </a:rPr>
              <a:t>versions,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and landing</a:t>
            </a:r>
            <a:r>
              <a:rPr sz="2400" spc="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400" spc="-15" dirty="0">
                <a:solidFill>
                  <a:srgbClr val="0B49CB"/>
                </a:solidFill>
                <a:latin typeface="Carlito"/>
                <a:cs typeface="Carlito"/>
              </a:rPr>
              <a:t>outcomes</a:t>
            </a:r>
            <a:endParaRPr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fi-FI" sz="2800" dirty="0">
              <a:solidFill>
                <a:srgbClr val="0B49CB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r>
              <a:rPr lang="en-FI" sz="2800" dirty="0">
                <a:solidFill>
                  <a:srgbClr val="0B49CB"/>
                </a:solidFill>
                <a:latin typeface="Carlito"/>
                <a:cs typeface="Carlito"/>
              </a:rPr>
              <a:t>url: </a:t>
            </a:r>
            <a:r>
              <a:rPr lang="en-GB" sz="2800" dirty="0">
                <a:solidFill>
                  <a:srgbClr val="0B49CB"/>
                </a:solidFill>
                <a:latin typeface="Carlito"/>
                <a:cs typeface="Carlito"/>
                <a:hlinkClick r:id="rId3"/>
              </a:rPr>
              <a:t>https://github.com/ali-unlu/IBM-Data-Science-Capstone/blob/main/Sky%20Y%20-%20SQL%20.ipynb</a:t>
            </a:r>
            <a:r>
              <a:rPr lang="en-GB" sz="280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endParaRPr sz="28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C2C1DF3-FE1B-1742-A446-52943BEF1986}"/>
              </a:ext>
            </a:extLst>
          </p:cNvPr>
          <p:cNvSpPr txBox="1"/>
          <p:nvPr/>
        </p:nvSpPr>
        <p:spPr>
          <a:xfrm>
            <a:off x="770011" y="1824608"/>
            <a:ext cx="10515600" cy="3767057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sz="2800" spc="-15" dirty="0">
                <a:solidFill>
                  <a:srgbClr val="0B49CB"/>
                </a:solidFill>
                <a:latin typeface="Carlito"/>
                <a:cs typeface="Carlito"/>
              </a:rPr>
              <a:t>Folium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maps mark Launch Sites, successful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and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unsuccessful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landings, and a </a:t>
            </a:r>
            <a:r>
              <a:rPr sz="2800" spc="-25" dirty="0">
                <a:solidFill>
                  <a:srgbClr val="0B49CB"/>
                </a:solidFill>
                <a:latin typeface="Carlito"/>
                <a:cs typeface="Carlito"/>
              </a:rPr>
              <a:t>proximity example  </a:t>
            </a:r>
            <a:r>
              <a:rPr sz="2800" spc="-20" dirty="0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sz="2800" spc="-40" dirty="0">
                <a:solidFill>
                  <a:srgbClr val="0B49CB"/>
                </a:solidFill>
                <a:latin typeface="Carlito"/>
                <a:cs typeface="Carlito"/>
              </a:rPr>
              <a:t>key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locations: </a:t>
            </a:r>
            <a:r>
              <a:rPr sz="2800" spc="-60" dirty="0">
                <a:solidFill>
                  <a:srgbClr val="0B49CB"/>
                </a:solidFill>
                <a:latin typeface="Carlito"/>
                <a:cs typeface="Carlito"/>
              </a:rPr>
              <a:t>Railway, Highway, </a:t>
            </a:r>
            <a:r>
              <a:rPr sz="2800" spc="-20" dirty="0">
                <a:solidFill>
                  <a:srgbClr val="0B49CB"/>
                </a:solidFill>
                <a:latin typeface="Carlito"/>
                <a:cs typeface="Carlito"/>
              </a:rPr>
              <a:t>Coast,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and</a:t>
            </a:r>
            <a:r>
              <a:rPr sz="2800" spc="3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800" spc="-60" dirty="0">
                <a:solidFill>
                  <a:srgbClr val="0B49CB"/>
                </a:solidFill>
                <a:latin typeface="Carlito"/>
                <a:cs typeface="Carlito"/>
              </a:rPr>
              <a:t>City.</a:t>
            </a:r>
            <a:endParaRPr sz="28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This </a:t>
            </a:r>
            <a:r>
              <a:rPr sz="2800" spc="-15" dirty="0">
                <a:solidFill>
                  <a:srgbClr val="0B49CB"/>
                </a:solidFill>
                <a:latin typeface="Carlito"/>
                <a:cs typeface="Carlito"/>
              </a:rPr>
              <a:t>allows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us </a:t>
            </a:r>
            <a:r>
              <a:rPr sz="2800" spc="-20" dirty="0">
                <a:solidFill>
                  <a:srgbClr val="0B49CB"/>
                </a:solidFill>
                <a:latin typeface="Carlito"/>
                <a:cs typeface="Carlito"/>
              </a:rPr>
              <a:t>to understand why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launch </a:t>
            </a:r>
            <a:r>
              <a:rPr sz="2800" spc="-20" dirty="0">
                <a:solidFill>
                  <a:srgbClr val="0B49CB"/>
                </a:solidFill>
                <a:latin typeface="Carlito"/>
                <a:cs typeface="Carlito"/>
              </a:rPr>
              <a:t>sites </a:t>
            </a:r>
            <a:r>
              <a:rPr sz="2800" spc="-25" dirty="0">
                <a:solidFill>
                  <a:srgbClr val="0B49CB"/>
                </a:solidFill>
                <a:latin typeface="Carlito"/>
                <a:cs typeface="Carlito"/>
              </a:rPr>
              <a:t>may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be </a:t>
            </a:r>
            <a:r>
              <a:rPr sz="2800" spc="-20" dirty="0">
                <a:solidFill>
                  <a:srgbClr val="0B49CB"/>
                </a:solidFill>
                <a:latin typeface="Carlito"/>
                <a:cs typeface="Carlito"/>
              </a:rPr>
              <a:t>located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where they </a:t>
            </a:r>
            <a:r>
              <a:rPr sz="2800" spc="-20" dirty="0">
                <a:solidFill>
                  <a:srgbClr val="0B49CB"/>
                </a:solidFill>
                <a:latin typeface="Carlito"/>
                <a:cs typeface="Carlito"/>
              </a:rPr>
              <a:t>are.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Also </a:t>
            </a:r>
            <a:r>
              <a:rPr sz="2800" spc="-20" dirty="0">
                <a:solidFill>
                  <a:srgbClr val="0B49CB"/>
                </a:solidFill>
                <a:latin typeface="Carlito"/>
                <a:cs typeface="Carlito"/>
              </a:rPr>
              <a:t>visualizes 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successful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landings </a:t>
            </a:r>
            <a:r>
              <a:rPr sz="2800" spc="-25" dirty="0">
                <a:solidFill>
                  <a:srgbClr val="0B49CB"/>
                </a:solidFill>
                <a:latin typeface="Carlito"/>
                <a:cs typeface="Carlito"/>
              </a:rPr>
              <a:t>relative </a:t>
            </a:r>
            <a:r>
              <a:rPr sz="2800" spc="-20" dirty="0">
                <a:solidFill>
                  <a:srgbClr val="0B49CB"/>
                </a:solidFill>
                <a:latin typeface="Carlito"/>
                <a:cs typeface="Carlito"/>
              </a:rPr>
              <a:t>to</a:t>
            </a:r>
            <a:r>
              <a:rPr sz="2800" spc="-2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location.</a:t>
            </a:r>
            <a:endParaRPr sz="28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endParaRPr lang="fi-FI" sz="2800" u="heavy" spc="-5" dirty="0">
              <a:solidFill>
                <a:srgbClr val="0B49CB"/>
              </a:solidFill>
              <a:uFill>
                <a:solidFill>
                  <a:srgbClr val="404040"/>
                </a:solidFill>
              </a:u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lang="fi-FI" sz="2800" u="heavy" spc="-5" dirty="0" err="1">
                <a:solidFill>
                  <a:srgbClr val="0B49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</a:t>
            </a:r>
            <a:r>
              <a:rPr lang="fi-FI" sz="2800" u="heavy" spc="-5" dirty="0">
                <a:solidFill>
                  <a:srgbClr val="0B49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: </a:t>
            </a:r>
            <a:r>
              <a:rPr lang="fi-FI" sz="2800" u="heavy" spc="-5" dirty="0">
                <a:solidFill>
                  <a:srgbClr val="0B49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hlinkClick r:id="rId3"/>
              </a:rPr>
              <a:t>https://github.com/ali-unlu/IBM-Data-Science-Capstone/blob/main/Space%20Y%20-%20DashBoard.ipynb</a:t>
            </a:r>
            <a:r>
              <a:rPr lang="fi-FI" sz="2800" u="heavy" spc="-5" dirty="0">
                <a:solidFill>
                  <a:srgbClr val="0B49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endParaRPr sz="28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C5518C3-8C81-9A47-B1D1-CFC318DE59EA}"/>
              </a:ext>
            </a:extLst>
          </p:cNvPr>
          <p:cNvSpPr txBox="1"/>
          <p:nvPr/>
        </p:nvSpPr>
        <p:spPr>
          <a:xfrm>
            <a:off x="770011" y="1676247"/>
            <a:ext cx="10687962" cy="4013919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10" dirty="0">
                <a:solidFill>
                  <a:srgbClr val="0B49CB"/>
                </a:solidFill>
                <a:latin typeface="Carlito"/>
                <a:cs typeface="Carlito"/>
              </a:rPr>
              <a:t>Dashboard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includes a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pie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chart and a </a:t>
            </a:r>
            <a:r>
              <a:rPr sz="2000" spc="-25" dirty="0">
                <a:solidFill>
                  <a:srgbClr val="0B49CB"/>
                </a:solidFill>
                <a:latin typeface="Carlito"/>
                <a:cs typeface="Carlito"/>
              </a:rPr>
              <a:t>scatter</a:t>
            </a:r>
            <a:r>
              <a:rPr sz="2000" spc="-13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plot.</a:t>
            </a:r>
            <a:endParaRPr sz="20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 marR="84455">
              <a:lnSpc>
                <a:spcPts val="2290"/>
              </a:lnSpc>
              <a:spcBef>
                <a:spcPts val="1275"/>
              </a:spcBef>
            </a:pP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Pie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chart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can be selected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show distribution of successful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landings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across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all launch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sites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and 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can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be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selected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show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individual launch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site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success</a:t>
            </a:r>
            <a:r>
              <a:rPr sz="2000" spc="-11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000" spc="-30" dirty="0">
                <a:solidFill>
                  <a:srgbClr val="0B49CB"/>
                </a:solidFill>
                <a:latin typeface="Carlito"/>
                <a:cs typeface="Carlito"/>
              </a:rPr>
              <a:t>rates.</a:t>
            </a:r>
            <a:endParaRPr sz="20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 marR="5080">
              <a:lnSpc>
                <a:spcPts val="2210"/>
              </a:lnSpc>
              <a:spcBef>
                <a:spcPts val="1375"/>
              </a:spcBef>
            </a:pPr>
            <a:r>
              <a:rPr sz="2000" spc="-25" dirty="0">
                <a:solidFill>
                  <a:srgbClr val="0B49CB"/>
                </a:solidFill>
                <a:latin typeface="Carlito"/>
                <a:cs typeface="Carlito"/>
              </a:rPr>
              <a:t>Scatter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plot </a:t>
            </a:r>
            <a:r>
              <a:rPr sz="2000" spc="-40" dirty="0">
                <a:solidFill>
                  <a:srgbClr val="0B49CB"/>
                </a:solidFill>
                <a:latin typeface="Carlito"/>
                <a:cs typeface="Carlito"/>
              </a:rPr>
              <a:t>takes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two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inputs: All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sites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or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individual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site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payload mass on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a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slider between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0  and 10000</a:t>
            </a:r>
            <a:r>
              <a:rPr sz="2000" spc="-10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kg.</a:t>
            </a: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The pie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chart is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used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to visualize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site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success</a:t>
            </a:r>
            <a:r>
              <a:rPr sz="2000" spc="2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000" spc="-40" dirty="0">
                <a:solidFill>
                  <a:srgbClr val="0B49CB"/>
                </a:solidFill>
                <a:latin typeface="Carlito"/>
                <a:cs typeface="Carlito"/>
              </a:rPr>
              <a:t>rate.</a:t>
            </a:r>
            <a:endParaRPr sz="20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  <a:spcBef>
                <a:spcPts val="1105"/>
              </a:spcBef>
            </a:pP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sz="2000" spc="-25" dirty="0">
                <a:solidFill>
                  <a:srgbClr val="0B49CB"/>
                </a:solidFill>
                <a:latin typeface="Carlito"/>
                <a:cs typeface="Carlito"/>
              </a:rPr>
              <a:t>scatter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plot can help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us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see how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success </a:t>
            </a:r>
            <a:r>
              <a:rPr sz="2000" spc="-10" dirty="0">
                <a:solidFill>
                  <a:srgbClr val="0B49CB"/>
                </a:solidFill>
                <a:latin typeface="Carlito"/>
                <a:cs typeface="Carlito"/>
              </a:rPr>
              <a:t>varies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across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sites, </a:t>
            </a:r>
            <a:r>
              <a:rPr sz="2000" spc="-10" dirty="0">
                <a:solidFill>
                  <a:srgbClr val="0B49CB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mass,</a:t>
            </a:r>
            <a:r>
              <a:rPr sz="2000" spc="1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and</a:t>
            </a:r>
          </a:p>
          <a:p>
            <a:pPr marL="12700">
              <a:lnSpc>
                <a:spcPts val="2350"/>
              </a:lnSpc>
            </a:pP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0B49CB"/>
                </a:solidFill>
                <a:latin typeface="Carlito"/>
                <a:cs typeface="Carlito"/>
              </a:rPr>
              <a:t>version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000" spc="-45" dirty="0">
                <a:solidFill>
                  <a:srgbClr val="0B49CB"/>
                </a:solidFill>
                <a:latin typeface="Carlito"/>
                <a:cs typeface="Carlito"/>
              </a:rPr>
              <a:t>category.</a:t>
            </a:r>
            <a:endParaRPr sz="20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endParaRPr lang="fi-FI" sz="2000" u="heavy" spc="-5" dirty="0">
              <a:solidFill>
                <a:srgbClr val="0B49CB"/>
              </a:solidFill>
              <a:uFill>
                <a:solidFill>
                  <a:srgbClr val="404040"/>
                </a:solidFill>
              </a:u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lang="fi-FI" sz="2000" u="heavy" spc="-5" dirty="0">
                <a:solidFill>
                  <a:srgbClr val="0B49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  <a:hlinkClick r:id="rId3"/>
              </a:rPr>
              <a:t>url: https://aliunlu-8050.theiadocker-1-labs-prod-theiak8s-4-tor01.proxy.cognitiveclass.ai</a:t>
            </a:r>
            <a:r>
              <a:rPr lang="fi-FI" sz="2000" u="heavy" spc="-5" dirty="0">
                <a:solidFill>
                  <a:srgbClr val="0B49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endParaRPr sz="20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5BCDCC9-2CA2-0344-A567-27F84D2B8B63}"/>
              </a:ext>
            </a:extLst>
          </p:cNvPr>
          <p:cNvGrpSpPr/>
          <p:nvPr/>
        </p:nvGrpSpPr>
        <p:grpSpPr>
          <a:xfrm>
            <a:off x="770011" y="1933955"/>
            <a:ext cx="10106903" cy="4054095"/>
            <a:chOff x="3822191" y="1933955"/>
            <a:chExt cx="7054723" cy="4054095"/>
          </a:xfrm>
          <a:solidFill>
            <a:srgbClr val="0B49CB"/>
          </a:solidFill>
        </p:grpSpPr>
        <p:grpSp>
          <p:nvGrpSpPr>
            <p:cNvPr id="6" name="object 5">
              <a:extLst>
                <a:ext uri="{FF2B5EF4-FFF2-40B4-BE49-F238E27FC236}">
                  <a16:creationId xmlns:a16="http://schemas.microsoft.com/office/drawing/2014/main" id="{60E91DD3-9B0D-8542-B88A-43ABA476024C}"/>
                </a:ext>
              </a:extLst>
            </p:cNvPr>
            <p:cNvGrpSpPr/>
            <p:nvPr/>
          </p:nvGrpSpPr>
          <p:grpSpPr>
            <a:xfrm>
              <a:off x="3822191" y="1933955"/>
              <a:ext cx="1938655" cy="1728470"/>
              <a:chOff x="3822191" y="1933955"/>
              <a:chExt cx="1938655" cy="1728470"/>
            </a:xfrm>
            <a:grpFill/>
          </p:grpSpPr>
          <p:sp>
            <p:nvSpPr>
              <p:cNvPr id="7" name="object 6">
                <a:extLst>
                  <a:ext uri="{FF2B5EF4-FFF2-40B4-BE49-F238E27FC236}">
                    <a16:creationId xmlns:a16="http://schemas.microsoft.com/office/drawing/2014/main" id="{8355CC55-67F3-D447-B0A6-E87B589E74D0}"/>
                  </a:ext>
                </a:extLst>
              </p:cNvPr>
              <p:cNvSpPr/>
              <p:nvPr/>
            </p:nvSpPr>
            <p:spPr>
              <a:xfrm>
                <a:off x="4133087" y="2229611"/>
                <a:ext cx="173990" cy="1432560"/>
              </a:xfrm>
              <a:custGeom>
                <a:avLst/>
                <a:gdLst/>
                <a:ahLst/>
                <a:cxnLst/>
                <a:rect l="l" t="t" r="r" b="b"/>
                <a:pathLst>
                  <a:path w="173989" h="1432560">
                    <a:moveTo>
                      <a:pt x="173482" y="0"/>
                    </a:moveTo>
                    <a:lnTo>
                      <a:pt x="0" y="0"/>
                    </a:lnTo>
                    <a:lnTo>
                      <a:pt x="0" y="1432560"/>
                    </a:lnTo>
                    <a:lnTo>
                      <a:pt x="173482" y="1432560"/>
                    </a:lnTo>
                    <a:lnTo>
                      <a:pt x="173482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8" name="object 7">
                <a:extLst>
                  <a:ext uri="{FF2B5EF4-FFF2-40B4-BE49-F238E27FC236}">
                    <a16:creationId xmlns:a16="http://schemas.microsoft.com/office/drawing/2014/main" id="{E41F9713-EB6B-D546-835A-B1C85E64BD50}"/>
                  </a:ext>
                </a:extLst>
              </p:cNvPr>
              <p:cNvSpPr/>
              <p:nvPr/>
            </p:nvSpPr>
            <p:spPr>
              <a:xfrm>
                <a:off x="3829811" y="1941575"/>
                <a:ext cx="1923414" cy="1153795"/>
              </a:xfrm>
              <a:custGeom>
                <a:avLst/>
                <a:gdLst/>
                <a:ahLst/>
                <a:cxnLst/>
                <a:rect l="l" t="t" r="r" b="b"/>
                <a:pathLst>
                  <a:path w="1923414" h="1153795">
                    <a:moveTo>
                      <a:pt x="1807845" y="0"/>
                    </a:moveTo>
                    <a:lnTo>
                      <a:pt x="115315" y="0"/>
                    </a:lnTo>
                    <a:lnTo>
                      <a:pt x="70485" y="9016"/>
                    </a:lnTo>
                    <a:lnTo>
                      <a:pt x="33782" y="33782"/>
                    </a:lnTo>
                    <a:lnTo>
                      <a:pt x="9016" y="70485"/>
                    </a:lnTo>
                    <a:lnTo>
                      <a:pt x="0" y="115315"/>
                    </a:lnTo>
                    <a:lnTo>
                      <a:pt x="0" y="1038225"/>
                    </a:lnTo>
                    <a:lnTo>
                      <a:pt x="9016" y="1083056"/>
                    </a:lnTo>
                    <a:lnTo>
                      <a:pt x="33782" y="1119759"/>
                    </a:lnTo>
                    <a:lnTo>
                      <a:pt x="70485" y="1144524"/>
                    </a:lnTo>
                    <a:lnTo>
                      <a:pt x="115315" y="1153540"/>
                    </a:lnTo>
                    <a:lnTo>
                      <a:pt x="1807845" y="1153540"/>
                    </a:lnTo>
                    <a:lnTo>
                      <a:pt x="1852676" y="1144524"/>
                    </a:lnTo>
                    <a:lnTo>
                      <a:pt x="1889378" y="1119759"/>
                    </a:lnTo>
                    <a:lnTo>
                      <a:pt x="1914143" y="1083056"/>
                    </a:lnTo>
                    <a:lnTo>
                      <a:pt x="1923161" y="1038225"/>
                    </a:lnTo>
                    <a:lnTo>
                      <a:pt x="1923161" y="115315"/>
                    </a:lnTo>
                    <a:lnTo>
                      <a:pt x="1914143" y="70485"/>
                    </a:lnTo>
                    <a:lnTo>
                      <a:pt x="1889378" y="33782"/>
                    </a:lnTo>
                    <a:lnTo>
                      <a:pt x="1852676" y="9016"/>
                    </a:lnTo>
                    <a:lnTo>
                      <a:pt x="1807845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9" name="object 8">
                <a:extLst>
                  <a:ext uri="{FF2B5EF4-FFF2-40B4-BE49-F238E27FC236}">
                    <a16:creationId xmlns:a16="http://schemas.microsoft.com/office/drawing/2014/main" id="{5FA9ED38-9311-C840-85D2-1739B8209D7E}"/>
                  </a:ext>
                </a:extLst>
              </p:cNvPr>
              <p:cNvSpPr/>
              <p:nvPr/>
            </p:nvSpPr>
            <p:spPr>
              <a:xfrm>
                <a:off x="3829811" y="1941575"/>
                <a:ext cx="1923414" cy="1153795"/>
              </a:xfrm>
              <a:custGeom>
                <a:avLst/>
                <a:gdLst/>
                <a:ahLst/>
                <a:cxnLst/>
                <a:rect l="l" t="t" r="r" b="b"/>
                <a:pathLst>
                  <a:path w="1923414" h="1153795">
                    <a:moveTo>
                      <a:pt x="0" y="115315"/>
                    </a:moveTo>
                    <a:lnTo>
                      <a:pt x="9016" y="70485"/>
                    </a:lnTo>
                    <a:lnTo>
                      <a:pt x="33782" y="33782"/>
                    </a:lnTo>
                    <a:lnTo>
                      <a:pt x="70485" y="9016"/>
                    </a:lnTo>
                    <a:lnTo>
                      <a:pt x="115315" y="0"/>
                    </a:lnTo>
                    <a:lnTo>
                      <a:pt x="1807845" y="0"/>
                    </a:lnTo>
                    <a:lnTo>
                      <a:pt x="1852676" y="9016"/>
                    </a:lnTo>
                    <a:lnTo>
                      <a:pt x="1889378" y="33782"/>
                    </a:lnTo>
                    <a:lnTo>
                      <a:pt x="1914143" y="70485"/>
                    </a:lnTo>
                    <a:lnTo>
                      <a:pt x="1923161" y="115315"/>
                    </a:lnTo>
                    <a:lnTo>
                      <a:pt x="1923161" y="1038225"/>
                    </a:lnTo>
                    <a:lnTo>
                      <a:pt x="1914143" y="1083056"/>
                    </a:lnTo>
                    <a:lnTo>
                      <a:pt x="1889378" y="1119759"/>
                    </a:lnTo>
                    <a:lnTo>
                      <a:pt x="1852676" y="1144524"/>
                    </a:lnTo>
                    <a:lnTo>
                      <a:pt x="1807845" y="1153540"/>
                    </a:lnTo>
                    <a:lnTo>
                      <a:pt x="115315" y="1153540"/>
                    </a:lnTo>
                    <a:lnTo>
                      <a:pt x="70485" y="1144524"/>
                    </a:lnTo>
                    <a:lnTo>
                      <a:pt x="33782" y="1119759"/>
                    </a:lnTo>
                    <a:lnTo>
                      <a:pt x="9016" y="1083056"/>
                    </a:lnTo>
                    <a:lnTo>
                      <a:pt x="0" y="1038225"/>
                    </a:lnTo>
                    <a:lnTo>
                      <a:pt x="0" y="115315"/>
                    </a:lnTo>
                    <a:close/>
                  </a:path>
                </a:pathLst>
              </a:custGeom>
              <a:grpFill/>
              <a:ln w="1524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</p:grp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770EF72D-BE8C-3447-807F-E6F7F7324D8B}"/>
                </a:ext>
              </a:extLst>
            </p:cNvPr>
            <p:cNvSpPr txBox="1"/>
            <p:nvPr/>
          </p:nvSpPr>
          <p:spPr>
            <a:xfrm>
              <a:off x="3998721" y="2219960"/>
              <a:ext cx="1568450" cy="285115"/>
            </a:xfrm>
            <a:prstGeom prst="rect">
              <a:avLst/>
            </a:prstGeom>
            <a:grpFill/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5"/>
                </a:spcBef>
              </a:pPr>
              <a:r>
                <a:rPr sz="1700" spc="-5" dirty="0">
                  <a:solidFill>
                    <a:srgbClr val="FFFFFF"/>
                  </a:solidFill>
                  <a:latin typeface="Carlito"/>
                  <a:cs typeface="Carlito"/>
                </a:rPr>
                <a:t>Split </a:t>
              </a:r>
              <a:r>
                <a:rPr sz="1700" dirty="0">
                  <a:solidFill>
                    <a:srgbClr val="FFFFFF"/>
                  </a:solidFill>
                  <a:latin typeface="Carlito"/>
                  <a:cs typeface="Carlito"/>
                </a:rPr>
                <a:t>label</a:t>
              </a:r>
              <a:r>
                <a:rPr sz="1700" spc="-195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1700" spc="-5" dirty="0">
                  <a:solidFill>
                    <a:srgbClr val="FFFFFF"/>
                  </a:solidFill>
                  <a:latin typeface="Carlito"/>
                  <a:cs typeface="Carlito"/>
                </a:rPr>
                <a:t>column</a:t>
              </a:r>
              <a:endParaRPr sz="1700" dirty="0">
                <a:latin typeface="Carlito"/>
                <a:cs typeface="Carlito"/>
              </a:endParaRPr>
            </a:p>
          </p:txBody>
        </p:sp>
        <p:grpSp>
          <p:nvGrpSpPr>
            <p:cNvPr id="11" name="object 11">
              <a:extLst>
                <a:ext uri="{FF2B5EF4-FFF2-40B4-BE49-F238E27FC236}">
                  <a16:creationId xmlns:a16="http://schemas.microsoft.com/office/drawing/2014/main" id="{B9B54A1C-6982-5447-913D-B835BAA0647B}"/>
                </a:ext>
              </a:extLst>
            </p:cNvPr>
            <p:cNvGrpSpPr/>
            <p:nvPr/>
          </p:nvGrpSpPr>
          <p:grpSpPr>
            <a:xfrm>
              <a:off x="3822191" y="3375659"/>
              <a:ext cx="1938655" cy="1729739"/>
              <a:chOff x="3822191" y="3375659"/>
              <a:chExt cx="1938655" cy="1729739"/>
            </a:xfrm>
            <a:grpFill/>
          </p:grpSpPr>
          <p:sp>
            <p:nvSpPr>
              <p:cNvPr id="12" name="object 12">
                <a:extLst>
                  <a:ext uri="{FF2B5EF4-FFF2-40B4-BE49-F238E27FC236}">
                    <a16:creationId xmlns:a16="http://schemas.microsoft.com/office/drawing/2014/main" id="{B9B3310B-3A42-F647-908F-14375E26C0F0}"/>
                  </a:ext>
                </a:extLst>
              </p:cNvPr>
              <p:cNvSpPr/>
              <p:nvPr/>
            </p:nvSpPr>
            <p:spPr>
              <a:xfrm>
                <a:off x="4133087" y="3672839"/>
                <a:ext cx="173990" cy="1432560"/>
              </a:xfrm>
              <a:custGeom>
                <a:avLst/>
                <a:gdLst/>
                <a:ahLst/>
                <a:cxnLst/>
                <a:rect l="l" t="t" r="r" b="b"/>
                <a:pathLst>
                  <a:path w="173989" h="1432560">
                    <a:moveTo>
                      <a:pt x="173482" y="0"/>
                    </a:moveTo>
                    <a:lnTo>
                      <a:pt x="0" y="0"/>
                    </a:lnTo>
                    <a:lnTo>
                      <a:pt x="0" y="1432560"/>
                    </a:lnTo>
                    <a:lnTo>
                      <a:pt x="173482" y="1432560"/>
                    </a:lnTo>
                    <a:lnTo>
                      <a:pt x="173482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21320256-14DE-3947-A6E1-F256E50C0891}"/>
                  </a:ext>
                </a:extLst>
              </p:cNvPr>
              <p:cNvSpPr/>
              <p:nvPr/>
            </p:nvSpPr>
            <p:spPr>
              <a:xfrm>
                <a:off x="3829811" y="3383279"/>
                <a:ext cx="1923414" cy="1155065"/>
              </a:xfrm>
              <a:custGeom>
                <a:avLst/>
                <a:gdLst/>
                <a:ahLst/>
                <a:cxnLst/>
                <a:rect l="l" t="t" r="r" b="b"/>
                <a:pathLst>
                  <a:path w="1923414" h="1155064">
                    <a:moveTo>
                      <a:pt x="1807590" y="0"/>
                    </a:moveTo>
                    <a:lnTo>
                      <a:pt x="115570" y="0"/>
                    </a:lnTo>
                    <a:lnTo>
                      <a:pt x="70612" y="9017"/>
                    </a:lnTo>
                    <a:lnTo>
                      <a:pt x="33782" y="33782"/>
                    </a:lnTo>
                    <a:lnTo>
                      <a:pt x="9016" y="70485"/>
                    </a:lnTo>
                    <a:lnTo>
                      <a:pt x="0" y="115570"/>
                    </a:lnTo>
                    <a:lnTo>
                      <a:pt x="0" y="1039114"/>
                    </a:lnTo>
                    <a:lnTo>
                      <a:pt x="9016" y="1084199"/>
                    </a:lnTo>
                    <a:lnTo>
                      <a:pt x="33782" y="1120902"/>
                    </a:lnTo>
                    <a:lnTo>
                      <a:pt x="70612" y="1145667"/>
                    </a:lnTo>
                    <a:lnTo>
                      <a:pt x="115570" y="1154684"/>
                    </a:lnTo>
                    <a:lnTo>
                      <a:pt x="1807590" y="1154684"/>
                    </a:lnTo>
                    <a:lnTo>
                      <a:pt x="1852549" y="1145667"/>
                    </a:lnTo>
                    <a:lnTo>
                      <a:pt x="1889378" y="1120902"/>
                    </a:lnTo>
                    <a:lnTo>
                      <a:pt x="1914143" y="1084199"/>
                    </a:lnTo>
                    <a:lnTo>
                      <a:pt x="1923161" y="1039114"/>
                    </a:lnTo>
                    <a:lnTo>
                      <a:pt x="1923161" y="115570"/>
                    </a:lnTo>
                    <a:lnTo>
                      <a:pt x="1914143" y="70485"/>
                    </a:lnTo>
                    <a:lnTo>
                      <a:pt x="1889378" y="33782"/>
                    </a:lnTo>
                    <a:lnTo>
                      <a:pt x="1852549" y="9017"/>
                    </a:lnTo>
                    <a:lnTo>
                      <a:pt x="180759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14" name="object 14">
                <a:extLst>
                  <a:ext uri="{FF2B5EF4-FFF2-40B4-BE49-F238E27FC236}">
                    <a16:creationId xmlns:a16="http://schemas.microsoft.com/office/drawing/2014/main" id="{F66BD0CA-2C63-1841-8F96-A2DC49FAEC5D}"/>
                  </a:ext>
                </a:extLst>
              </p:cNvPr>
              <p:cNvSpPr/>
              <p:nvPr/>
            </p:nvSpPr>
            <p:spPr>
              <a:xfrm>
                <a:off x="3829811" y="3383279"/>
                <a:ext cx="1923414" cy="1155065"/>
              </a:xfrm>
              <a:custGeom>
                <a:avLst/>
                <a:gdLst/>
                <a:ahLst/>
                <a:cxnLst/>
                <a:rect l="l" t="t" r="r" b="b"/>
                <a:pathLst>
                  <a:path w="1923414" h="1155064">
                    <a:moveTo>
                      <a:pt x="0" y="115570"/>
                    </a:moveTo>
                    <a:lnTo>
                      <a:pt x="9016" y="70485"/>
                    </a:lnTo>
                    <a:lnTo>
                      <a:pt x="33782" y="33782"/>
                    </a:lnTo>
                    <a:lnTo>
                      <a:pt x="70612" y="9017"/>
                    </a:lnTo>
                    <a:lnTo>
                      <a:pt x="115570" y="0"/>
                    </a:lnTo>
                    <a:lnTo>
                      <a:pt x="1807590" y="0"/>
                    </a:lnTo>
                    <a:lnTo>
                      <a:pt x="1852549" y="9017"/>
                    </a:lnTo>
                    <a:lnTo>
                      <a:pt x="1889378" y="33782"/>
                    </a:lnTo>
                    <a:lnTo>
                      <a:pt x="1914143" y="70485"/>
                    </a:lnTo>
                    <a:lnTo>
                      <a:pt x="1923161" y="115570"/>
                    </a:lnTo>
                    <a:lnTo>
                      <a:pt x="1923161" y="1039114"/>
                    </a:lnTo>
                    <a:lnTo>
                      <a:pt x="1914143" y="1084199"/>
                    </a:lnTo>
                    <a:lnTo>
                      <a:pt x="1889378" y="1120902"/>
                    </a:lnTo>
                    <a:lnTo>
                      <a:pt x="1852549" y="1145667"/>
                    </a:lnTo>
                    <a:lnTo>
                      <a:pt x="1807590" y="1154684"/>
                    </a:lnTo>
                    <a:lnTo>
                      <a:pt x="115570" y="1154684"/>
                    </a:lnTo>
                    <a:lnTo>
                      <a:pt x="70612" y="1145667"/>
                    </a:lnTo>
                    <a:lnTo>
                      <a:pt x="33782" y="1120902"/>
                    </a:lnTo>
                    <a:lnTo>
                      <a:pt x="9016" y="1084199"/>
                    </a:lnTo>
                    <a:lnTo>
                      <a:pt x="0" y="1039114"/>
                    </a:lnTo>
                    <a:lnTo>
                      <a:pt x="0" y="115570"/>
                    </a:lnTo>
                    <a:close/>
                  </a:path>
                </a:pathLst>
              </a:custGeom>
              <a:grpFill/>
              <a:ln w="1524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</p:grpSp>
        <p:sp>
          <p:nvSpPr>
            <p:cNvPr id="15" name="object 16">
              <a:extLst>
                <a:ext uri="{FF2B5EF4-FFF2-40B4-BE49-F238E27FC236}">
                  <a16:creationId xmlns:a16="http://schemas.microsoft.com/office/drawing/2014/main" id="{0EA12A34-77DD-9748-9CB5-D389A37677AD}"/>
                </a:ext>
              </a:extLst>
            </p:cNvPr>
            <p:cNvSpPr txBox="1"/>
            <p:nvPr/>
          </p:nvSpPr>
          <p:spPr>
            <a:xfrm>
              <a:off x="4145026" y="3780282"/>
              <a:ext cx="1281430" cy="285115"/>
            </a:xfrm>
            <a:prstGeom prst="rect">
              <a:avLst/>
            </a:prstGeom>
            <a:grpFill/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700" spc="-15" dirty="0">
                  <a:solidFill>
                    <a:srgbClr val="FFFFFF"/>
                  </a:solidFill>
                  <a:latin typeface="Carlito"/>
                  <a:cs typeface="Carlito"/>
                </a:rPr>
                <a:t>Features</a:t>
              </a:r>
              <a:r>
                <a:rPr sz="1700" spc="-135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1700" dirty="0">
                  <a:solidFill>
                    <a:srgbClr val="FFFFFF"/>
                  </a:solidFill>
                  <a:latin typeface="Carlito"/>
                  <a:cs typeface="Carlito"/>
                </a:rPr>
                <a:t>using</a:t>
              </a:r>
              <a:endParaRPr sz="1700">
                <a:latin typeface="Carlito"/>
                <a:cs typeface="Carlito"/>
              </a:endParaRPr>
            </a:p>
          </p:txBody>
        </p:sp>
        <p:grpSp>
          <p:nvGrpSpPr>
            <p:cNvPr id="16" name="object 18">
              <a:extLst>
                <a:ext uri="{FF2B5EF4-FFF2-40B4-BE49-F238E27FC236}">
                  <a16:creationId xmlns:a16="http://schemas.microsoft.com/office/drawing/2014/main" id="{7FF6169C-785C-F740-A9AB-9F84CBA33EE3}"/>
                </a:ext>
              </a:extLst>
            </p:cNvPr>
            <p:cNvGrpSpPr/>
            <p:nvPr/>
          </p:nvGrpSpPr>
          <p:grpSpPr>
            <a:xfrm>
              <a:off x="3822191" y="4818888"/>
              <a:ext cx="2950845" cy="1169035"/>
              <a:chOff x="3822191" y="4818888"/>
              <a:chExt cx="2950845" cy="1169035"/>
            </a:xfrm>
            <a:grpFill/>
          </p:grpSpPr>
          <p:sp>
            <p:nvSpPr>
              <p:cNvPr id="17" name="object 19">
                <a:extLst>
                  <a:ext uri="{FF2B5EF4-FFF2-40B4-BE49-F238E27FC236}">
                    <a16:creationId xmlns:a16="http://schemas.microsoft.com/office/drawing/2014/main" id="{AE43EE3E-169F-CF41-8BEE-B2B3A1D46380}"/>
                  </a:ext>
                </a:extLst>
              </p:cNvPr>
              <p:cNvSpPr/>
              <p:nvPr/>
            </p:nvSpPr>
            <p:spPr>
              <a:xfrm>
                <a:off x="4224527" y="5023104"/>
                <a:ext cx="2548255" cy="173990"/>
              </a:xfrm>
              <a:custGeom>
                <a:avLst/>
                <a:gdLst/>
                <a:ahLst/>
                <a:cxnLst/>
                <a:rect l="l" t="t" r="r" b="b"/>
                <a:pathLst>
                  <a:path w="2548254" h="173989">
                    <a:moveTo>
                      <a:pt x="2548001" y="0"/>
                    </a:moveTo>
                    <a:lnTo>
                      <a:pt x="0" y="0"/>
                    </a:lnTo>
                    <a:lnTo>
                      <a:pt x="0" y="173482"/>
                    </a:lnTo>
                    <a:lnTo>
                      <a:pt x="2548001" y="173482"/>
                    </a:lnTo>
                    <a:lnTo>
                      <a:pt x="2548001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18" name="object 20">
                <a:extLst>
                  <a:ext uri="{FF2B5EF4-FFF2-40B4-BE49-F238E27FC236}">
                    <a16:creationId xmlns:a16="http://schemas.microsoft.com/office/drawing/2014/main" id="{8A91D032-D4C8-9D43-BA9C-73207048084B}"/>
                  </a:ext>
                </a:extLst>
              </p:cNvPr>
              <p:cNvSpPr/>
              <p:nvPr/>
            </p:nvSpPr>
            <p:spPr>
              <a:xfrm>
                <a:off x="3829811" y="4826508"/>
                <a:ext cx="1923414" cy="1153795"/>
              </a:xfrm>
              <a:custGeom>
                <a:avLst/>
                <a:gdLst/>
                <a:ahLst/>
                <a:cxnLst/>
                <a:rect l="l" t="t" r="r" b="b"/>
                <a:pathLst>
                  <a:path w="1923414" h="1153795">
                    <a:moveTo>
                      <a:pt x="1807845" y="0"/>
                    </a:moveTo>
                    <a:lnTo>
                      <a:pt x="115315" y="0"/>
                    </a:lnTo>
                    <a:lnTo>
                      <a:pt x="70485" y="9017"/>
                    </a:lnTo>
                    <a:lnTo>
                      <a:pt x="33782" y="33782"/>
                    </a:lnTo>
                    <a:lnTo>
                      <a:pt x="9016" y="70485"/>
                    </a:lnTo>
                    <a:lnTo>
                      <a:pt x="0" y="115316"/>
                    </a:lnTo>
                    <a:lnTo>
                      <a:pt x="0" y="1038186"/>
                    </a:lnTo>
                    <a:lnTo>
                      <a:pt x="9016" y="1083081"/>
                    </a:lnTo>
                    <a:lnTo>
                      <a:pt x="33782" y="1119759"/>
                    </a:lnTo>
                    <a:lnTo>
                      <a:pt x="70485" y="1144473"/>
                    </a:lnTo>
                    <a:lnTo>
                      <a:pt x="115315" y="1153541"/>
                    </a:lnTo>
                    <a:lnTo>
                      <a:pt x="1807845" y="1153541"/>
                    </a:lnTo>
                    <a:lnTo>
                      <a:pt x="1852676" y="1144473"/>
                    </a:lnTo>
                    <a:lnTo>
                      <a:pt x="1889378" y="1119759"/>
                    </a:lnTo>
                    <a:lnTo>
                      <a:pt x="1914143" y="1083081"/>
                    </a:lnTo>
                    <a:lnTo>
                      <a:pt x="1923161" y="1038186"/>
                    </a:lnTo>
                    <a:lnTo>
                      <a:pt x="1923161" y="115316"/>
                    </a:lnTo>
                    <a:lnTo>
                      <a:pt x="1914143" y="70485"/>
                    </a:lnTo>
                    <a:lnTo>
                      <a:pt x="1889378" y="33782"/>
                    </a:lnTo>
                    <a:lnTo>
                      <a:pt x="1852676" y="9017"/>
                    </a:lnTo>
                    <a:lnTo>
                      <a:pt x="1807845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19" name="object 21">
                <a:extLst>
                  <a:ext uri="{FF2B5EF4-FFF2-40B4-BE49-F238E27FC236}">
                    <a16:creationId xmlns:a16="http://schemas.microsoft.com/office/drawing/2014/main" id="{E20AD2A5-0B2E-694C-A472-B6ACBDDD2E0B}"/>
                  </a:ext>
                </a:extLst>
              </p:cNvPr>
              <p:cNvSpPr/>
              <p:nvPr/>
            </p:nvSpPr>
            <p:spPr>
              <a:xfrm>
                <a:off x="3829811" y="4826508"/>
                <a:ext cx="1923414" cy="1153795"/>
              </a:xfrm>
              <a:custGeom>
                <a:avLst/>
                <a:gdLst/>
                <a:ahLst/>
                <a:cxnLst/>
                <a:rect l="l" t="t" r="r" b="b"/>
                <a:pathLst>
                  <a:path w="1923414" h="1153795">
                    <a:moveTo>
                      <a:pt x="0" y="115316"/>
                    </a:moveTo>
                    <a:lnTo>
                      <a:pt x="9016" y="70485"/>
                    </a:lnTo>
                    <a:lnTo>
                      <a:pt x="33782" y="33782"/>
                    </a:lnTo>
                    <a:lnTo>
                      <a:pt x="70485" y="9017"/>
                    </a:lnTo>
                    <a:lnTo>
                      <a:pt x="115315" y="0"/>
                    </a:lnTo>
                    <a:lnTo>
                      <a:pt x="1807845" y="0"/>
                    </a:lnTo>
                    <a:lnTo>
                      <a:pt x="1852676" y="9017"/>
                    </a:lnTo>
                    <a:lnTo>
                      <a:pt x="1889378" y="33782"/>
                    </a:lnTo>
                    <a:lnTo>
                      <a:pt x="1914143" y="70485"/>
                    </a:lnTo>
                    <a:lnTo>
                      <a:pt x="1923161" y="115316"/>
                    </a:lnTo>
                    <a:lnTo>
                      <a:pt x="1923161" y="1038186"/>
                    </a:lnTo>
                    <a:lnTo>
                      <a:pt x="1914143" y="1083081"/>
                    </a:lnTo>
                    <a:lnTo>
                      <a:pt x="1889378" y="1119759"/>
                    </a:lnTo>
                    <a:lnTo>
                      <a:pt x="1852676" y="1144473"/>
                    </a:lnTo>
                    <a:lnTo>
                      <a:pt x="1807845" y="1153541"/>
                    </a:lnTo>
                    <a:lnTo>
                      <a:pt x="115315" y="1153541"/>
                    </a:lnTo>
                    <a:lnTo>
                      <a:pt x="70485" y="1144473"/>
                    </a:lnTo>
                    <a:lnTo>
                      <a:pt x="33782" y="1119759"/>
                    </a:lnTo>
                    <a:lnTo>
                      <a:pt x="9016" y="1083081"/>
                    </a:lnTo>
                    <a:lnTo>
                      <a:pt x="0" y="1038186"/>
                    </a:lnTo>
                    <a:lnTo>
                      <a:pt x="0" y="115316"/>
                    </a:lnTo>
                    <a:close/>
                  </a:path>
                </a:pathLst>
              </a:custGeom>
              <a:grpFill/>
              <a:ln w="1524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</p:grpSp>
        <p:sp>
          <p:nvSpPr>
            <p:cNvPr id="20" name="object 22">
              <a:extLst>
                <a:ext uri="{FF2B5EF4-FFF2-40B4-BE49-F238E27FC236}">
                  <a16:creationId xmlns:a16="http://schemas.microsoft.com/office/drawing/2014/main" id="{9B2F0E96-8F7C-4B41-BFDA-FCEDC5135745}"/>
                </a:ext>
              </a:extLst>
            </p:cNvPr>
            <p:cNvSpPr txBox="1"/>
            <p:nvPr/>
          </p:nvSpPr>
          <p:spPr>
            <a:xfrm>
              <a:off x="4103878" y="5104841"/>
              <a:ext cx="1344930" cy="285750"/>
            </a:xfrm>
            <a:prstGeom prst="rect">
              <a:avLst/>
            </a:prstGeom>
            <a:grpFill/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5"/>
                </a:spcBef>
              </a:pPr>
              <a:r>
                <a:rPr sz="1700" spc="-30" dirty="0">
                  <a:solidFill>
                    <a:srgbClr val="FFFFFF"/>
                  </a:solidFill>
                  <a:latin typeface="Carlito"/>
                  <a:cs typeface="Carlito"/>
                </a:rPr>
                <a:t>Train_test_split</a:t>
              </a:r>
              <a:endParaRPr sz="1700">
                <a:latin typeface="Carlito"/>
                <a:cs typeface="Carlito"/>
              </a:endParaRPr>
            </a:p>
          </p:txBody>
        </p:sp>
        <p:grpSp>
          <p:nvGrpSpPr>
            <p:cNvPr id="21" name="object 24">
              <a:extLst>
                <a:ext uri="{FF2B5EF4-FFF2-40B4-BE49-F238E27FC236}">
                  <a16:creationId xmlns:a16="http://schemas.microsoft.com/office/drawing/2014/main" id="{3ADB2A85-F2D8-AB47-AEAA-F829DD0C2154}"/>
                </a:ext>
              </a:extLst>
            </p:cNvPr>
            <p:cNvGrpSpPr/>
            <p:nvPr/>
          </p:nvGrpSpPr>
          <p:grpSpPr>
            <a:xfrm>
              <a:off x="6380988" y="3672840"/>
              <a:ext cx="1938655" cy="2315210"/>
              <a:chOff x="6380988" y="3672840"/>
              <a:chExt cx="1938655" cy="2315210"/>
            </a:xfrm>
            <a:grpFill/>
          </p:grpSpPr>
          <p:sp>
            <p:nvSpPr>
              <p:cNvPr id="22" name="object 25">
                <a:extLst>
                  <a:ext uri="{FF2B5EF4-FFF2-40B4-BE49-F238E27FC236}">
                    <a16:creationId xmlns:a16="http://schemas.microsoft.com/office/drawing/2014/main" id="{6050A7E2-837A-E54D-BFF4-9CB6CA4C00C3}"/>
                  </a:ext>
                </a:extLst>
              </p:cNvPr>
              <p:cNvSpPr/>
              <p:nvPr/>
            </p:nvSpPr>
            <p:spPr>
              <a:xfrm>
                <a:off x="6691884" y="3672840"/>
                <a:ext cx="172085" cy="1432560"/>
              </a:xfrm>
              <a:custGeom>
                <a:avLst/>
                <a:gdLst/>
                <a:ahLst/>
                <a:cxnLst/>
                <a:rect l="l" t="t" r="r" b="b"/>
                <a:pathLst>
                  <a:path w="172084" h="1432560">
                    <a:moveTo>
                      <a:pt x="171703" y="0"/>
                    </a:moveTo>
                    <a:lnTo>
                      <a:pt x="0" y="0"/>
                    </a:lnTo>
                    <a:lnTo>
                      <a:pt x="0" y="1432560"/>
                    </a:lnTo>
                    <a:lnTo>
                      <a:pt x="171703" y="1432560"/>
                    </a:lnTo>
                    <a:lnTo>
                      <a:pt x="171703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23" name="object 26">
                <a:extLst>
                  <a:ext uri="{FF2B5EF4-FFF2-40B4-BE49-F238E27FC236}">
                    <a16:creationId xmlns:a16="http://schemas.microsoft.com/office/drawing/2014/main" id="{84B878B1-FC44-4D4F-88B3-34E839FD6A46}"/>
                  </a:ext>
                </a:extLst>
              </p:cNvPr>
              <p:cNvSpPr/>
              <p:nvPr/>
            </p:nvSpPr>
            <p:spPr>
              <a:xfrm>
                <a:off x="6388608" y="4826508"/>
                <a:ext cx="1923414" cy="1153795"/>
              </a:xfrm>
              <a:custGeom>
                <a:avLst/>
                <a:gdLst/>
                <a:ahLst/>
                <a:cxnLst/>
                <a:rect l="l" t="t" r="r" b="b"/>
                <a:pathLst>
                  <a:path w="1923415" h="1153795">
                    <a:moveTo>
                      <a:pt x="1807844" y="0"/>
                    </a:moveTo>
                    <a:lnTo>
                      <a:pt x="115315" y="0"/>
                    </a:lnTo>
                    <a:lnTo>
                      <a:pt x="70484" y="9017"/>
                    </a:lnTo>
                    <a:lnTo>
                      <a:pt x="33781" y="33782"/>
                    </a:lnTo>
                    <a:lnTo>
                      <a:pt x="9016" y="70485"/>
                    </a:lnTo>
                    <a:lnTo>
                      <a:pt x="0" y="115316"/>
                    </a:lnTo>
                    <a:lnTo>
                      <a:pt x="0" y="1038186"/>
                    </a:lnTo>
                    <a:lnTo>
                      <a:pt x="9016" y="1083081"/>
                    </a:lnTo>
                    <a:lnTo>
                      <a:pt x="33781" y="1119759"/>
                    </a:lnTo>
                    <a:lnTo>
                      <a:pt x="70484" y="1144473"/>
                    </a:lnTo>
                    <a:lnTo>
                      <a:pt x="115315" y="1153541"/>
                    </a:lnTo>
                    <a:lnTo>
                      <a:pt x="1807844" y="1153541"/>
                    </a:lnTo>
                    <a:lnTo>
                      <a:pt x="1852675" y="1144473"/>
                    </a:lnTo>
                    <a:lnTo>
                      <a:pt x="1889378" y="1119759"/>
                    </a:lnTo>
                    <a:lnTo>
                      <a:pt x="1914143" y="1083081"/>
                    </a:lnTo>
                    <a:lnTo>
                      <a:pt x="1923161" y="1038186"/>
                    </a:lnTo>
                    <a:lnTo>
                      <a:pt x="1923161" y="115316"/>
                    </a:lnTo>
                    <a:lnTo>
                      <a:pt x="1914143" y="70485"/>
                    </a:lnTo>
                    <a:lnTo>
                      <a:pt x="1889378" y="33782"/>
                    </a:lnTo>
                    <a:lnTo>
                      <a:pt x="1852675" y="9017"/>
                    </a:lnTo>
                    <a:lnTo>
                      <a:pt x="1807844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24" name="object 27">
                <a:extLst>
                  <a:ext uri="{FF2B5EF4-FFF2-40B4-BE49-F238E27FC236}">
                    <a16:creationId xmlns:a16="http://schemas.microsoft.com/office/drawing/2014/main" id="{419099DD-2EC7-0741-99B6-49239A63DD50}"/>
                  </a:ext>
                </a:extLst>
              </p:cNvPr>
              <p:cNvSpPr/>
              <p:nvPr/>
            </p:nvSpPr>
            <p:spPr>
              <a:xfrm>
                <a:off x="6388608" y="4826508"/>
                <a:ext cx="1923414" cy="1153795"/>
              </a:xfrm>
              <a:custGeom>
                <a:avLst/>
                <a:gdLst/>
                <a:ahLst/>
                <a:cxnLst/>
                <a:rect l="l" t="t" r="r" b="b"/>
                <a:pathLst>
                  <a:path w="1923415" h="1153795">
                    <a:moveTo>
                      <a:pt x="0" y="115316"/>
                    </a:moveTo>
                    <a:lnTo>
                      <a:pt x="9016" y="70485"/>
                    </a:lnTo>
                    <a:lnTo>
                      <a:pt x="33781" y="33782"/>
                    </a:lnTo>
                    <a:lnTo>
                      <a:pt x="70484" y="9017"/>
                    </a:lnTo>
                    <a:lnTo>
                      <a:pt x="115315" y="0"/>
                    </a:lnTo>
                    <a:lnTo>
                      <a:pt x="1807844" y="0"/>
                    </a:lnTo>
                    <a:lnTo>
                      <a:pt x="1852675" y="9017"/>
                    </a:lnTo>
                    <a:lnTo>
                      <a:pt x="1889378" y="33782"/>
                    </a:lnTo>
                    <a:lnTo>
                      <a:pt x="1914143" y="70485"/>
                    </a:lnTo>
                    <a:lnTo>
                      <a:pt x="1923161" y="115316"/>
                    </a:lnTo>
                    <a:lnTo>
                      <a:pt x="1923161" y="1038186"/>
                    </a:lnTo>
                    <a:lnTo>
                      <a:pt x="1914143" y="1083081"/>
                    </a:lnTo>
                    <a:lnTo>
                      <a:pt x="1889378" y="1119759"/>
                    </a:lnTo>
                    <a:lnTo>
                      <a:pt x="1852675" y="1144473"/>
                    </a:lnTo>
                    <a:lnTo>
                      <a:pt x="1807844" y="1153541"/>
                    </a:lnTo>
                    <a:lnTo>
                      <a:pt x="115315" y="1153541"/>
                    </a:lnTo>
                    <a:lnTo>
                      <a:pt x="70484" y="1144473"/>
                    </a:lnTo>
                    <a:lnTo>
                      <a:pt x="33781" y="1119759"/>
                    </a:lnTo>
                    <a:lnTo>
                      <a:pt x="9016" y="1083081"/>
                    </a:lnTo>
                    <a:lnTo>
                      <a:pt x="0" y="1038186"/>
                    </a:lnTo>
                    <a:lnTo>
                      <a:pt x="0" y="115316"/>
                    </a:lnTo>
                    <a:close/>
                  </a:path>
                </a:pathLst>
              </a:custGeom>
              <a:grpFill/>
              <a:ln w="1524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</p:grpSp>
        <p:sp>
          <p:nvSpPr>
            <p:cNvPr id="25" name="object 29">
              <a:extLst>
                <a:ext uri="{FF2B5EF4-FFF2-40B4-BE49-F238E27FC236}">
                  <a16:creationId xmlns:a16="http://schemas.microsoft.com/office/drawing/2014/main" id="{8D69DBFD-3CB0-B848-80C3-D7A51F613286}"/>
                </a:ext>
              </a:extLst>
            </p:cNvPr>
            <p:cNvSpPr txBox="1"/>
            <p:nvPr/>
          </p:nvSpPr>
          <p:spPr>
            <a:xfrm>
              <a:off x="6485890" y="5217033"/>
              <a:ext cx="1732280" cy="539750"/>
            </a:xfrm>
            <a:prstGeom prst="rect">
              <a:avLst/>
            </a:prstGeom>
            <a:grpFill/>
          </p:spPr>
          <p:txBody>
            <a:bodyPr vert="horz" wrap="square" lIns="0" tIns="25400" rIns="0" bIns="0" rtlCol="0">
              <a:spAutoFit/>
            </a:bodyPr>
            <a:lstStyle/>
            <a:p>
              <a:pPr marL="12700" marR="5080" indent="223520" algn="ctr">
                <a:lnSpc>
                  <a:spcPts val="2000"/>
                </a:lnSpc>
                <a:spcBef>
                  <a:spcPts val="200"/>
                </a:spcBef>
              </a:pPr>
              <a:r>
                <a:rPr sz="1700" spc="-5" dirty="0">
                  <a:solidFill>
                    <a:srgbClr val="FFFFFF"/>
                  </a:solidFill>
                  <a:latin typeface="Carlito"/>
                  <a:cs typeface="Carlito"/>
                </a:rPr>
                <a:t>(cv=10) to find  optimal</a:t>
              </a:r>
              <a:r>
                <a:rPr sz="1700" spc="-155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1700" spc="-20" dirty="0">
                  <a:solidFill>
                    <a:srgbClr val="FFFFFF"/>
                  </a:solidFill>
                  <a:latin typeface="Carlito"/>
                  <a:cs typeface="Carlito"/>
                </a:rPr>
                <a:t>parameters</a:t>
              </a:r>
              <a:endParaRPr sz="1700">
                <a:latin typeface="Carlito"/>
                <a:cs typeface="Carlito"/>
              </a:endParaRPr>
            </a:p>
          </p:txBody>
        </p:sp>
        <p:grpSp>
          <p:nvGrpSpPr>
            <p:cNvPr id="26" name="object 30">
              <a:extLst>
                <a:ext uri="{FF2B5EF4-FFF2-40B4-BE49-F238E27FC236}">
                  <a16:creationId xmlns:a16="http://schemas.microsoft.com/office/drawing/2014/main" id="{D919B7B5-C26F-DE42-B5D2-5E607B4EDBF8}"/>
                </a:ext>
              </a:extLst>
            </p:cNvPr>
            <p:cNvGrpSpPr/>
            <p:nvPr/>
          </p:nvGrpSpPr>
          <p:grpSpPr>
            <a:xfrm>
              <a:off x="6380988" y="2229611"/>
              <a:ext cx="1938655" cy="2316480"/>
              <a:chOff x="6380988" y="2229611"/>
              <a:chExt cx="1938655" cy="2316480"/>
            </a:xfrm>
            <a:grpFill/>
          </p:grpSpPr>
          <p:sp>
            <p:nvSpPr>
              <p:cNvPr id="27" name="object 31">
                <a:extLst>
                  <a:ext uri="{FF2B5EF4-FFF2-40B4-BE49-F238E27FC236}">
                    <a16:creationId xmlns:a16="http://schemas.microsoft.com/office/drawing/2014/main" id="{3D04E0F0-91C8-864A-A858-65B9538C3367}"/>
                  </a:ext>
                </a:extLst>
              </p:cNvPr>
              <p:cNvSpPr/>
              <p:nvPr/>
            </p:nvSpPr>
            <p:spPr>
              <a:xfrm>
                <a:off x="6691884" y="2229611"/>
                <a:ext cx="172085" cy="1432560"/>
              </a:xfrm>
              <a:custGeom>
                <a:avLst/>
                <a:gdLst/>
                <a:ahLst/>
                <a:cxnLst/>
                <a:rect l="l" t="t" r="r" b="b"/>
                <a:pathLst>
                  <a:path w="172084" h="1432560">
                    <a:moveTo>
                      <a:pt x="171703" y="0"/>
                    </a:moveTo>
                    <a:lnTo>
                      <a:pt x="0" y="0"/>
                    </a:lnTo>
                    <a:lnTo>
                      <a:pt x="0" y="1432560"/>
                    </a:lnTo>
                    <a:lnTo>
                      <a:pt x="171703" y="1432560"/>
                    </a:lnTo>
                    <a:lnTo>
                      <a:pt x="171703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28" name="object 32">
                <a:extLst>
                  <a:ext uri="{FF2B5EF4-FFF2-40B4-BE49-F238E27FC236}">
                    <a16:creationId xmlns:a16="http://schemas.microsoft.com/office/drawing/2014/main" id="{0DEC62AD-7B7A-8048-A78F-F85637AC3C2A}"/>
                  </a:ext>
                </a:extLst>
              </p:cNvPr>
              <p:cNvSpPr/>
              <p:nvPr/>
            </p:nvSpPr>
            <p:spPr>
              <a:xfrm>
                <a:off x="6388608" y="3383279"/>
                <a:ext cx="1923414" cy="1155065"/>
              </a:xfrm>
              <a:custGeom>
                <a:avLst/>
                <a:gdLst/>
                <a:ahLst/>
                <a:cxnLst/>
                <a:rect l="l" t="t" r="r" b="b"/>
                <a:pathLst>
                  <a:path w="1923415" h="1155064">
                    <a:moveTo>
                      <a:pt x="1807590" y="0"/>
                    </a:moveTo>
                    <a:lnTo>
                      <a:pt x="115569" y="0"/>
                    </a:lnTo>
                    <a:lnTo>
                      <a:pt x="70612" y="9017"/>
                    </a:lnTo>
                    <a:lnTo>
                      <a:pt x="33781" y="33782"/>
                    </a:lnTo>
                    <a:lnTo>
                      <a:pt x="9016" y="70485"/>
                    </a:lnTo>
                    <a:lnTo>
                      <a:pt x="0" y="115570"/>
                    </a:lnTo>
                    <a:lnTo>
                      <a:pt x="0" y="1039114"/>
                    </a:lnTo>
                    <a:lnTo>
                      <a:pt x="9016" y="1084199"/>
                    </a:lnTo>
                    <a:lnTo>
                      <a:pt x="33781" y="1120902"/>
                    </a:lnTo>
                    <a:lnTo>
                      <a:pt x="70612" y="1145667"/>
                    </a:lnTo>
                    <a:lnTo>
                      <a:pt x="115569" y="1154684"/>
                    </a:lnTo>
                    <a:lnTo>
                      <a:pt x="1807590" y="1154684"/>
                    </a:lnTo>
                    <a:lnTo>
                      <a:pt x="1852548" y="1145667"/>
                    </a:lnTo>
                    <a:lnTo>
                      <a:pt x="1889378" y="1120902"/>
                    </a:lnTo>
                    <a:lnTo>
                      <a:pt x="1914143" y="1084199"/>
                    </a:lnTo>
                    <a:lnTo>
                      <a:pt x="1923161" y="1039114"/>
                    </a:lnTo>
                    <a:lnTo>
                      <a:pt x="1923161" y="115570"/>
                    </a:lnTo>
                    <a:lnTo>
                      <a:pt x="1914143" y="70485"/>
                    </a:lnTo>
                    <a:lnTo>
                      <a:pt x="1889378" y="33782"/>
                    </a:lnTo>
                    <a:lnTo>
                      <a:pt x="1852548" y="9017"/>
                    </a:lnTo>
                    <a:lnTo>
                      <a:pt x="1807590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29" name="object 33">
                <a:extLst>
                  <a:ext uri="{FF2B5EF4-FFF2-40B4-BE49-F238E27FC236}">
                    <a16:creationId xmlns:a16="http://schemas.microsoft.com/office/drawing/2014/main" id="{4FF9DCEA-72E6-214A-A47B-766BDAC9462C}"/>
                  </a:ext>
                </a:extLst>
              </p:cNvPr>
              <p:cNvSpPr/>
              <p:nvPr/>
            </p:nvSpPr>
            <p:spPr>
              <a:xfrm>
                <a:off x="6388608" y="3383279"/>
                <a:ext cx="1923414" cy="1155065"/>
              </a:xfrm>
              <a:custGeom>
                <a:avLst/>
                <a:gdLst/>
                <a:ahLst/>
                <a:cxnLst/>
                <a:rect l="l" t="t" r="r" b="b"/>
                <a:pathLst>
                  <a:path w="1923415" h="1155064">
                    <a:moveTo>
                      <a:pt x="0" y="115570"/>
                    </a:moveTo>
                    <a:lnTo>
                      <a:pt x="9016" y="70485"/>
                    </a:lnTo>
                    <a:lnTo>
                      <a:pt x="33781" y="33782"/>
                    </a:lnTo>
                    <a:lnTo>
                      <a:pt x="70612" y="9017"/>
                    </a:lnTo>
                    <a:lnTo>
                      <a:pt x="115569" y="0"/>
                    </a:lnTo>
                    <a:lnTo>
                      <a:pt x="1807590" y="0"/>
                    </a:lnTo>
                    <a:lnTo>
                      <a:pt x="1852548" y="9017"/>
                    </a:lnTo>
                    <a:lnTo>
                      <a:pt x="1889378" y="33782"/>
                    </a:lnTo>
                    <a:lnTo>
                      <a:pt x="1914143" y="70485"/>
                    </a:lnTo>
                    <a:lnTo>
                      <a:pt x="1923161" y="115570"/>
                    </a:lnTo>
                    <a:lnTo>
                      <a:pt x="1923161" y="1039114"/>
                    </a:lnTo>
                    <a:lnTo>
                      <a:pt x="1914143" y="1084199"/>
                    </a:lnTo>
                    <a:lnTo>
                      <a:pt x="1889378" y="1120902"/>
                    </a:lnTo>
                    <a:lnTo>
                      <a:pt x="1852548" y="1145667"/>
                    </a:lnTo>
                    <a:lnTo>
                      <a:pt x="1807590" y="1154684"/>
                    </a:lnTo>
                    <a:lnTo>
                      <a:pt x="115569" y="1154684"/>
                    </a:lnTo>
                    <a:lnTo>
                      <a:pt x="70612" y="1145667"/>
                    </a:lnTo>
                    <a:lnTo>
                      <a:pt x="33781" y="1120902"/>
                    </a:lnTo>
                    <a:lnTo>
                      <a:pt x="9016" y="1084199"/>
                    </a:lnTo>
                    <a:lnTo>
                      <a:pt x="0" y="1039114"/>
                    </a:lnTo>
                    <a:lnTo>
                      <a:pt x="0" y="115570"/>
                    </a:lnTo>
                    <a:close/>
                  </a:path>
                </a:pathLst>
              </a:custGeom>
              <a:grpFill/>
              <a:ln w="1524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</p:grpSp>
        <p:sp>
          <p:nvSpPr>
            <p:cNvPr id="30" name="object 36">
              <a:extLst>
                <a:ext uri="{FF2B5EF4-FFF2-40B4-BE49-F238E27FC236}">
                  <a16:creationId xmlns:a16="http://schemas.microsoft.com/office/drawing/2014/main" id="{BA25975C-A2ED-474F-96C7-65DFA95771EE}"/>
                </a:ext>
              </a:extLst>
            </p:cNvPr>
            <p:cNvSpPr txBox="1"/>
            <p:nvPr/>
          </p:nvSpPr>
          <p:spPr>
            <a:xfrm>
              <a:off x="6535928" y="3899408"/>
              <a:ext cx="1602740" cy="285115"/>
            </a:xfrm>
            <a:prstGeom prst="rect">
              <a:avLst/>
            </a:prstGeom>
            <a:grpFill/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700" dirty="0">
                  <a:solidFill>
                    <a:srgbClr val="FFFFFF"/>
                  </a:solidFill>
                  <a:latin typeface="Carlito"/>
                  <a:cs typeface="Carlito"/>
                </a:rPr>
                <a:t>Decision </a:t>
              </a:r>
              <a:r>
                <a:rPr sz="1700" spc="-45" dirty="0">
                  <a:solidFill>
                    <a:srgbClr val="FFFFFF"/>
                  </a:solidFill>
                  <a:latin typeface="Carlito"/>
                  <a:cs typeface="Carlito"/>
                </a:rPr>
                <a:t>Tree,</a:t>
              </a:r>
              <a:r>
                <a:rPr sz="1700" spc="-235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1700" dirty="0">
                  <a:solidFill>
                    <a:srgbClr val="FFFFFF"/>
                  </a:solidFill>
                  <a:latin typeface="Carlito"/>
                  <a:cs typeface="Carlito"/>
                </a:rPr>
                <a:t>and</a:t>
              </a:r>
              <a:endParaRPr sz="1700">
                <a:latin typeface="Carlito"/>
                <a:cs typeface="Carlito"/>
              </a:endParaRPr>
            </a:p>
          </p:txBody>
        </p:sp>
        <p:grpSp>
          <p:nvGrpSpPr>
            <p:cNvPr id="31" name="object 38">
              <a:extLst>
                <a:ext uri="{FF2B5EF4-FFF2-40B4-BE49-F238E27FC236}">
                  <a16:creationId xmlns:a16="http://schemas.microsoft.com/office/drawing/2014/main" id="{D5DF25F0-63C7-7143-8EED-B99C79DDCA39}"/>
                </a:ext>
              </a:extLst>
            </p:cNvPr>
            <p:cNvGrpSpPr/>
            <p:nvPr/>
          </p:nvGrpSpPr>
          <p:grpSpPr>
            <a:xfrm>
              <a:off x="6380988" y="1933955"/>
              <a:ext cx="2950845" cy="1169035"/>
              <a:chOff x="6380988" y="1933955"/>
              <a:chExt cx="2950845" cy="1169035"/>
            </a:xfrm>
            <a:grpFill/>
          </p:grpSpPr>
          <p:sp>
            <p:nvSpPr>
              <p:cNvPr id="32" name="object 39">
                <a:extLst>
                  <a:ext uri="{FF2B5EF4-FFF2-40B4-BE49-F238E27FC236}">
                    <a16:creationId xmlns:a16="http://schemas.microsoft.com/office/drawing/2014/main" id="{25CCCF24-9E20-0548-931E-1DF1131EFE82}"/>
                  </a:ext>
                </a:extLst>
              </p:cNvPr>
              <p:cNvSpPr/>
              <p:nvPr/>
            </p:nvSpPr>
            <p:spPr>
              <a:xfrm>
                <a:off x="6783324" y="2138171"/>
                <a:ext cx="2548255" cy="173990"/>
              </a:xfrm>
              <a:custGeom>
                <a:avLst/>
                <a:gdLst/>
                <a:ahLst/>
                <a:cxnLst/>
                <a:rect l="l" t="t" r="r" b="b"/>
                <a:pathLst>
                  <a:path w="2548254" h="173989">
                    <a:moveTo>
                      <a:pt x="2548001" y="0"/>
                    </a:moveTo>
                    <a:lnTo>
                      <a:pt x="0" y="0"/>
                    </a:lnTo>
                    <a:lnTo>
                      <a:pt x="0" y="173482"/>
                    </a:lnTo>
                    <a:lnTo>
                      <a:pt x="2548001" y="173482"/>
                    </a:lnTo>
                    <a:lnTo>
                      <a:pt x="2548001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33" name="object 40">
                <a:extLst>
                  <a:ext uri="{FF2B5EF4-FFF2-40B4-BE49-F238E27FC236}">
                    <a16:creationId xmlns:a16="http://schemas.microsoft.com/office/drawing/2014/main" id="{C644BE1B-5FDB-364A-B4A3-663910D19E34}"/>
                  </a:ext>
                </a:extLst>
              </p:cNvPr>
              <p:cNvSpPr/>
              <p:nvPr/>
            </p:nvSpPr>
            <p:spPr>
              <a:xfrm>
                <a:off x="6388608" y="1941575"/>
                <a:ext cx="1923414" cy="1153795"/>
              </a:xfrm>
              <a:custGeom>
                <a:avLst/>
                <a:gdLst/>
                <a:ahLst/>
                <a:cxnLst/>
                <a:rect l="l" t="t" r="r" b="b"/>
                <a:pathLst>
                  <a:path w="1923415" h="1153795">
                    <a:moveTo>
                      <a:pt x="1807844" y="0"/>
                    </a:moveTo>
                    <a:lnTo>
                      <a:pt x="115315" y="0"/>
                    </a:lnTo>
                    <a:lnTo>
                      <a:pt x="70484" y="9016"/>
                    </a:lnTo>
                    <a:lnTo>
                      <a:pt x="33781" y="33782"/>
                    </a:lnTo>
                    <a:lnTo>
                      <a:pt x="9016" y="70485"/>
                    </a:lnTo>
                    <a:lnTo>
                      <a:pt x="0" y="115315"/>
                    </a:lnTo>
                    <a:lnTo>
                      <a:pt x="0" y="1038225"/>
                    </a:lnTo>
                    <a:lnTo>
                      <a:pt x="9016" y="1083056"/>
                    </a:lnTo>
                    <a:lnTo>
                      <a:pt x="33781" y="1119759"/>
                    </a:lnTo>
                    <a:lnTo>
                      <a:pt x="70484" y="1144524"/>
                    </a:lnTo>
                    <a:lnTo>
                      <a:pt x="115315" y="1153540"/>
                    </a:lnTo>
                    <a:lnTo>
                      <a:pt x="1807844" y="1153540"/>
                    </a:lnTo>
                    <a:lnTo>
                      <a:pt x="1852675" y="1144524"/>
                    </a:lnTo>
                    <a:lnTo>
                      <a:pt x="1889378" y="1119759"/>
                    </a:lnTo>
                    <a:lnTo>
                      <a:pt x="1914143" y="1083056"/>
                    </a:lnTo>
                    <a:lnTo>
                      <a:pt x="1923161" y="1038225"/>
                    </a:lnTo>
                    <a:lnTo>
                      <a:pt x="1923161" y="115315"/>
                    </a:lnTo>
                    <a:lnTo>
                      <a:pt x="1914143" y="70485"/>
                    </a:lnTo>
                    <a:lnTo>
                      <a:pt x="1889378" y="33782"/>
                    </a:lnTo>
                    <a:lnTo>
                      <a:pt x="1852675" y="9016"/>
                    </a:lnTo>
                    <a:lnTo>
                      <a:pt x="1807844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34" name="object 41">
                <a:extLst>
                  <a:ext uri="{FF2B5EF4-FFF2-40B4-BE49-F238E27FC236}">
                    <a16:creationId xmlns:a16="http://schemas.microsoft.com/office/drawing/2014/main" id="{AD2A34D4-531A-AB4B-AC03-ECA75E29CD7A}"/>
                  </a:ext>
                </a:extLst>
              </p:cNvPr>
              <p:cNvSpPr/>
              <p:nvPr/>
            </p:nvSpPr>
            <p:spPr>
              <a:xfrm>
                <a:off x="6388608" y="1941575"/>
                <a:ext cx="1923414" cy="1153795"/>
              </a:xfrm>
              <a:custGeom>
                <a:avLst/>
                <a:gdLst/>
                <a:ahLst/>
                <a:cxnLst/>
                <a:rect l="l" t="t" r="r" b="b"/>
                <a:pathLst>
                  <a:path w="1923415" h="1153795">
                    <a:moveTo>
                      <a:pt x="0" y="115315"/>
                    </a:moveTo>
                    <a:lnTo>
                      <a:pt x="9016" y="70485"/>
                    </a:lnTo>
                    <a:lnTo>
                      <a:pt x="33781" y="33782"/>
                    </a:lnTo>
                    <a:lnTo>
                      <a:pt x="70484" y="9016"/>
                    </a:lnTo>
                    <a:lnTo>
                      <a:pt x="115315" y="0"/>
                    </a:lnTo>
                    <a:lnTo>
                      <a:pt x="1807844" y="0"/>
                    </a:lnTo>
                    <a:lnTo>
                      <a:pt x="1852675" y="9016"/>
                    </a:lnTo>
                    <a:lnTo>
                      <a:pt x="1889378" y="33782"/>
                    </a:lnTo>
                    <a:lnTo>
                      <a:pt x="1914143" y="70485"/>
                    </a:lnTo>
                    <a:lnTo>
                      <a:pt x="1923161" y="115315"/>
                    </a:lnTo>
                    <a:lnTo>
                      <a:pt x="1923161" y="1038225"/>
                    </a:lnTo>
                    <a:lnTo>
                      <a:pt x="1914143" y="1083056"/>
                    </a:lnTo>
                    <a:lnTo>
                      <a:pt x="1889378" y="1119759"/>
                    </a:lnTo>
                    <a:lnTo>
                      <a:pt x="1852675" y="1144524"/>
                    </a:lnTo>
                    <a:lnTo>
                      <a:pt x="1807844" y="1153540"/>
                    </a:lnTo>
                    <a:lnTo>
                      <a:pt x="115315" y="1153540"/>
                    </a:lnTo>
                    <a:lnTo>
                      <a:pt x="70484" y="1144524"/>
                    </a:lnTo>
                    <a:lnTo>
                      <a:pt x="33781" y="1119759"/>
                    </a:lnTo>
                    <a:lnTo>
                      <a:pt x="9016" y="1083056"/>
                    </a:lnTo>
                    <a:lnTo>
                      <a:pt x="0" y="1038225"/>
                    </a:lnTo>
                    <a:lnTo>
                      <a:pt x="0" y="115315"/>
                    </a:lnTo>
                    <a:close/>
                  </a:path>
                </a:pathLst>
              </a:custGeom>
              <a:grpFill/>
              <a:ln w="1524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</p:grpSp>
        <p:sp>
          <p:nvSpPr>
            <p:cNvPr id="35" name="object 42">
              <a:extLst>
                <a:ext uri="{FF2B5EF4-FFF2-40B4-BE49-F238E27FC236}">
                  <a16:creationId xmlns:a16="http://schemas.microsoft.com/office/drawing/2014/main" id="{E58912C8-079E-7942-9028-F70D746845C3}"/>
                </a:ext>
              </a:extLst>
            </p:cNvPr>
            <p:cNvSpPr txBox="1"/>
            <p:nvPr/>
          </p:nvSpPr>
          <p:spPr>
            <a:xfrm>
              <a:off x="6613906" y="2219960"/>
              <a:ext cx="1455420" cy="285115"/>
            </a:xfrm>
            <a:prstGeom prst="rect">
              <a:avLst/>
            </a:prstGeom>
            <a:grpFill/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5"/>
                </a:spcBef>
              </a:pPr>
              <a:r>
                <a:rPr sz="1700" spc="-20" dirty="0">
                  <a:solidFill>
                    <a:srgbClr val="FFFFFF"/>
                  </a:solidFill>
                  <a:latin typeface="Carlito"/>
                  <a:cs typeface="Carlito"/>
                </a:rPr>
                <a:t>Score </a:t>
              </a:r>
              <a:r>
                <a:rPr sz="1700" dirty="0">
                  <a:solidFill>
                    <a:srgbClr val="FFFFFF"/>
                  </a:solidFill>
                  <a:latin typeface="Carlito"/>
                  <a:cs typeface="Carlito"/>
                </a:rPr>
                <a:t>models</a:t>
              </a:r>
              <a:r>
                <a:rPr sz="1700" spc="-185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1700" dirty="0">
                  <a:solidFill>
                    <a:srgbClr val="FFFFFF"/>
                  </a:solidFill>
                  <a:latin typeface="Carlito"/>
                  <a:cs typeface="Carlito"/>
                </a:rPr>
                <a:t>on</a:t>
              </a:r>
              <a:endParaRPr sz="1700">
                <a:latin typeface="Carlito"/>
                <a:cs typeface="Carlito"/>
              </a:endParaRPr>
            </a:p>
          </p:txBody>
        </p:sp>
        <p:grpSp>
          <p:nvGrpSpPr>
            <p:cNvPr id="36" name="object 44">
              <a:extLst>
                <a:ext uri="{FF2B5EF4-FFF2-40B4-BE49-F238E27FC236}">
                  <a16:creationId xmlns:a16="http://schemas.microsoft.com/office/drawing/2014/main" id="{F895C169-2603-2046-8382-FA357FD2F45E}"/>
                </a:ext>
              </a:extLst>
            </p:cNvPr>
            <p:cNvGrpSpPr/>
            <p:nvPr/>
          </p:nvGrpSpPr>
          <p:grpSpPr>
            <a:xfrm>
              <a:off x="8938259" y="1933955"/>
              <a:ext cx="1938655" cy="1728470"/>
              <a:chOff x="8938259" y="1933955"/>
              <a:chExt cx="1938655" cy="1728470"/>
            </a:xfrm>
            <a:grpFill/>
          </p:grpSpPr>
          <p:sp>
            <p:nvSpPr>
              <p:cNvPr id="37" name="object 45">
                <a:extLst>
                  <a:ext uri="{FF2B5EF4-FFF2-40B4-BE49-F238E27FC236}">
                    <a16:creationId xmlns:a16="http://schemas.microsoft.com/office/drawing/2014/main" id="{C73DDF85-5097-D14D-880A-4CB9D51CC057}"/>
                  </a:ext>
                </a:extLst>
              </p:cNvPr>
              <p:cNvSpPr/>
              <p:nvPr/>
            </p:nvSpPr>
            <p:spPr>
              <a:xfrm>
                <a:off x="9249155" y="2229611"/>
                <a:ext cx="173990" cy="1432560"/>
              </a:xfrm>
              <a:custGeom>
                <a:avLst/>
                <a:gdLst/>
                <a:ahLst/>
                <a:cxnLst/>
                <a:rect l="l" t="t" r="r" b="b"/>
                <a:pathLst>
                  <a:path w="173990" h="1432560">
                    <a:moveTo>
                      <a:pt x="173481" y="0"/>
                    </a:moveTo>
                    <a:lnTo>
                      <a:pt x="0" y="0"/>
                    </a:lnTo>
                    <a:lnTo>
                      <a:pt x="0" y="1432560"/>
                    </a:lnTo>
                    <a:lnTo>
                      <a:pt x="173481" y="1432560"/>
                    </a:lnTo>
                    <a:lnTo>
                      <a:pt x="173481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38" name="object 46">
                <a:extLst>
                  <a:ext uri="{FF2B5EF4-FFF2-40B4-BE49-F238E27FC236}">
                    <a16:creationId xmlns:a16="http://schemas.microsoft.com/office/drawing/2014/main" id="{470DE03D-1851-B846-ABAC-937147063BFF}"/>
                  </a:ext>
                </a:extLst>
              </p:cNvPr>
              <p:cNvSpPr/>
              <p:nvPr/>
            </p:nvSpPr>
            <p:spPr>
              <a:xfrm>
                <a:off x="8945879" y="1941575"/>
                <a:ext cx="1923414" cy="1153795"/>
              </a:xfrm>
              <a:custGeom>
                <a:avLst/>
                <a:gdLst/>
                <a:ahLst/>
                <a:cxnLst/>
                <a:rect l="l" t="t" r="r" b="b"/>
                <a:pathLst>
                  <a:path w="1923415" h="1153795">
                    <a:moveTo>
                      <a:pt x="1807845" y="0"/>
                    </a:moveTo>
                    <a:lnTo>
                      <a:pt x="115316" y="0"/>
                    </a:lnTo>
                    <a:lnTo>
                      <a:pt x="70485" y="9016"/>
                    </a:lnTo>
                    <a:lnTo>
                      <a:pt x="33781" y="33782"/>
                    </a:lnTo>
                    <a:lnTo>
                      <a:pt x="9017" y="70485"/>
                    </a:lnTo>
                    <a:lnTo>
                      <a:pt x="0" y="115315"/>
                    </a:lnTo>
                    <a:lnTo>
                      <a:pt x="0" y="1038225"/>
                    </a:lnTo>
                    <a:lnTo>
                      <a:pt x="9017" y="1083056"/>
                    </a:lnTo>
                    <a:lnTo>
                      <a:pt x="33781" y="1119759"/>
                    </a:lnTo>
                    <a:lnTo>
                      <a:pt x="70485" y="1144524"/>
                    </a:lnTo>
                    <a:lnTo>
                      <a:pt x="115316" y="1153540"/>
                    </a:lnTo>
                    <a:lnTo>
                      <a:pt x="1807845" y="1153540"/>
                    </a:lnTo>
                    <a:lnTo>
                      <a:pt x="1852676" y="1144524"/>
                    </a:lnTo>
                    <a:lnTo>
                      <a:pt x="1889378" y="1119759"/>
                    </a:lnTo>
                    <a:lnTo>
                      <a:pt x="1914144" y="1083056"/>
                    </a:lnTo>
                    <a:lnTo>
                      <a:pt x="1923161" y="1038225"/>
                    </a:lnTo>
                    <a:lnTo>
                      <a:pt x="1923161" y="115315"/>
                    </a:lnTo>
                    <a:lnTo>
                      <a:pt x="1914144" y="70485"/>
                    </a:lnTo>
                    <a:lnTo>
                      <a:pt x="1889378" y="33782"/>
                    </a:lnTo>
                    <a:lnTo>
                      <a:pt x="1852676" y="9016"/>
                    </a:lnTo>
                    <a:lnTo>
                      <a:pt x="1807845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39" name="object 47">
                <a:extLst>
                  <a:ext uri="{FF2B5EF4-FFF2-40B4-BE49-F238E27FC236}">
                    <a16:creationId xmlns:a16="http://schemas.microsoft.com/office/drawing/2014/main" id="{40C918C7-F149-4C40-9E5F-C8D28AE9FD49}"/>
                  </a:ext>
                </a:extLst>
              </p:cNvPr>
              <p:cNvSpPr/>
              <p:nvPr/>
            </p:nvSpPr>
            <p:spPr>
              <a:xfrm>
                <a:off x="8945879" y="1941575"/>
                <a:ext cx="1923414" cy="1153795"/>
              </a:xfrm>
              <a:custGeom>
                <a:avLst/>
                <a:gdLst/>
                <a:ahLst/>
                <a:cxnLst/>
                <a:rect l="l" t="t" r="r" b="b"/>
                <a:pathLst>
                  <a:path w="1923415" h="1153795">
                    <a:moveTo>
                      <a:pt x="0" y="115315"/>
                    </a:moveTo>
                    <a:lnTo>
                      <a:pt x="9017" y="70485"/>
                    </a:lnTo>
                    <a:lnTo>
                      <a:pt x="33781" y="33782"/>
                    </a:lnTo>
                    <a:lnTo>
                      <a:pt x="70485" y="9016"/>
                    </a:lnTo>
                    <a:lnTo>
                      <a:pt x="115316" y="0"/>
                    </a:lnTo>
                    <a:lnTo>
                      <a:pt x="1807845" y="0"/>
                    </a:lnTo>
                    <a:lnTo>
                      <a:pt x="1852676" y="9016"/>
                    </a:lnTo>
                    <a:lnTo>
                      <a:pt x="1889378" y="33782"/>
                    </a:lnTo>
                    <a:lnTo>
                      <a:pt x="1914144" y="70485"/>
                    </a:lnTo>
                    <a:lnTo>
                      <a:pt x="1923161" y="115315"/>
                    </a:lnTo>
                    <a:lnTo>
                      <a:pt x="1923161" y="1038225"/>
                    </a:lnTo>
                    <a:lnTo>
                      <a:pt x="1914144" y="1083056"/>
                    </a:lnTo>
                    <a:lnTo>
                      <a:pt x="1889378" y="1119759"/>
                    </a:lnTo>
                    <a:lnTo>
                      <a:pt x="1852676" y="1144524"/>
                    </a:lnTo>
                    <a:lnTo>
                      <a:pt x="1807845" y="1153540"/>
                    </a:lnTo>
                    <a:lnTo>
                      <a:pt x="115316" y="1153540"/>
                    </a:lnTo>
                    <a:lnTo>
                      <a:pt x="70485" y="1144524"/>
                    </a:lnTo>
                    <a:lnTo>
                      <a:pt x="33781" y="1119759"/>
                    </a:lnTo>
                    <a:lnTo>
                      <a:pt x="9017" y="1083056"/>
                    </a:lnTo>
                    <a:lnTo>
                      <a:pt x="0" y="1038225"/>
                    </a:lnTo>
                    <a:lnTo>
                      <a:pt x="0" y="115315"/>
                    </a:lnTo>
                    <a:close/>
                  </a:path>
                </a:pathLst>
              </a:custGeom>
              <a:grpFill/>
              <a:ln w="1524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</p:grpSp>
        <p:sp>
          <p:nvSpPr>
            <p:cNvPr id="40" name="object 48">
              <a:extLst>
                <a:ext uri="{FF2B5EF4-FFF2-40B4-BE49-F238E27FC236}">
                  <a16:creationId xmlns:a16="http://schemas.microsoft.com/office/drawing/2014/main" id="{0E973C77-A700-3142-9FD9-6EA0F9AE5D2F}"/>
                </a:ext>
              </a:extLst>
            </p:cNvPr>
            <p:cNvSpPr txBox="1"/>
            <p:nvPr/>
          </p:nvSpPr>
          <p:spPr>
            <a:xfrm>
              <a:off x="9140697" y="2219960"/>
              <a:ext cx="1519555" cy="285115"/>
            </a:xfrm>
            <a:prstGeom prst="rect">
              <a:avLst/>
            </a:prstGeom>
            <a:grpFill/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5"/>
                </a:spcBef>
              </a:pPr>
              <a:r>
                <a:rPr sz="1700" spc="-5" dirty="0">
                  <a:solidFill>
                    <a:srgbClr val="FFFFFF"/>
                  </a:solidFill>
                  <a:latin typeface="Carlito"/>
                  <a:cs typeface="Carlito"/>
                </a:rPr>
                <a:t>Confusion</a:t>
              </a:r>
              <a:r>
                <a:rPr sz="1700" spc="-170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1700" spc="-5" dirty="0">
                  <a:solidFill>
                    <a:srgbClr val="FFFFFF"/>
                  </a:solidFill>
                  <a:latin typeface="Carlito"/>
                  <a:cs typeface="Carlito"/>
                </a:rPr>
                <a:t>Matrix</a:t>
              </a:r>
              <a:endParaRPr sz="1700">
                <a:latin typeface="Carlito"/>
                <a:cs typeface="Carlito"/>
              </a:endParaRPr>
            </a:p>
          </p:txBody>
        </p:sp>
        <p:grpSp>
          <p:nvGrpSpPr>
            <p:cNvPr id="41" name="object 50">
              <a:extLst>
                <a:ext uri="{FF2B5EF4-FFF2-40B4-BE49-F238E27FC236}">
                  <a16:creationId xmlns:a16="http://schemas.microsoft.com/office/drawing/2014/main" id="{C4381BE0-EBC4-8C46-BA51-0A81E034653B}"/>
                </a:ext>
              </a:extLst>
            </p:cNvPr>
            <p:cNvGrpSpPr/>
            <p:nvPr/>
          </p:nvGrpSpPr>
          <p:grpSpPr>
            <a:xfrm>
              <a:off x="8938259" y="3375659"/>
              <a:ext cx="1938655" cy="1170305"/>
              <a:chOff x="8938259" y="3375659"/>
              <a:chExt cx="1938655" cy="1170305"/>
            </a:xfrm>
            <a:grpFill/>
          </p:grpSpPr>
          <p:sp>
            <p:nvSpPr>
              <p:cNvPr id="42" name="object 51">
                <a:extLst>
                  <a:ext uri="{FF2B5EF4-FFF2-40B4-BE49-F238E27FC236}">
                    <a16:creationId xmlns:a16="http://schemas.microsoft.com/office/drawing/2014/main" id="{A70EE259-2347-F942-95CC-ADBF265E7C6B}"/>
                  </a:ext>
                </a:extLst>
              </p:cNvPr>
              <p:cNvSpPr/>
              <p:nvPr/>
            </p:nvSpPr>
            <p:spPr>
              <a:xfrm>
                <a:off x="8945879" y="3383279"/>
                <a:ext cx="1923414" cy="1155065"/>
              </a:xfrm>
              <a:custGeom>
                <a:avLst/>
                <a:gdLst/>
                <a:ahLst/>
                <a:cxnLst/>
                <a:rect l="l" t="t" r="r" b="b"/>
                <a:pathLst>
                  <a:path w="1923415" h="1155064">
                    <a:moveTo>
                      <a:pt x="1807591" y="0"/>
                    </a:moveTo>
                    <a:lnTo>
                      <a:pt x="115570" y="0"/>
                    </a:lnTo>
                    <a:lnTo>
                      <a:pt x="70612" y="9017"/>
                    </a:lnTo>
                    <a:lnTo>
                      <a:pt x="33781" y="33782"/>
                    </a:lnTo>
                    <a:lnTo>
                      <a:pt x="9017" y="70485"/>
                    </a:lnTo>
                    <a:lnTo>
                      <a:pt x="0" y="115570"/>
                    </a:lnTo>
                    <a:lnTo>
                      <a:pt x="0" y="1039114"/>
                    </a:lnTo>
                    <a:lnTo>
                      <a:pt x="9017" y="1084199"/>
                    </a:lnTo>
                    <a:lnTo>
                      <a:pt x="33781" y="1120902"/>
                    </a:lnTo>
                    <a:lnTo>
                      <a:pt x="70612" y="1145667"/>
                    </a:lnTo>
                    <a:lnTo>
                      <a:pt x="115570" y="1154684"/>
                    </a:lnTo>
                    <a:lnTo>
                      <a:pt x="1807591" y="1154684"/>
                    </a:lnTo>
                    <a:lnTo>
                      <a:pt x="1852549" y="1145667"/>
                    </a:lnTo>
                    <a:lnTo>
                      <a:pt x="1889378" y="1120902"/>
                    </a:lnTo>
                    <a:lnTo>
                      <a:pt x="1914144" y="1084199"/>
                    </a:lnTo>
                    <a:lnTo>
                      <a:pt x="1923161" y="1039114"/>
                    </a:lnTo>
                    <a:lnTo>
                      <a:pt x="1923161" y="115570"/>
                    </a:lnTo>
                    <a:lnTo>
                      <a:pt x="1914144" y="70485"/>
                    </a:lnTo>
                    <a:lnTo>
                      <a:pt x="1889378" y="33782"/>
                    </a:lnTo>
                    <a:lnTo>
                      <a:pt x="1852549" y="9017"/>
                    </a:lnTo>
                    <a:lnTo>
                      <a:pt x="1807591" y="0"/>
                    </a:lnTo>
                    <a:close/>
                  </a:path>
                </a:pathLst>
              </a:custGeom>
              <a:grpFill/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43" name="object 52">
                <a:extLst>
                  <a:ext uri="{FF2B5EF4-FFF2-40B4-BE49-F238E27FC236}">
                    <a16:creationId xmlns:a16="http://schemas.microsoft.com/office/drawing/2014/main" id="{C5E33786-F335-6A46-99B6-DB42EB0FBA2D}"/>
                  </a:ext>
                </a:extLst>
              </p:cNvPr>
              <p:cNvSpPr/>
              <p:nvPr/>
            </p:nvSpPr>
            <p:spPr>
              <a:xfrm>
                <a:off x="8945879" y="3383279"/>
                <a:ext cx="1923414" cy="1155065"/>
              </a:xfrm>
              <a:custGeom>
                <a:avLst/>
                <a:gdLst/>
                <a:ahLst/>
                <a:cxnLst/>
                <a:rect l="l" t="t" r="r" b="b"/>
                <a:pathLst>
                  <a:path w="1923415" h="1155064">
                    <a:moveTo>
                      <a:pt x="0" y="115570"/>
                    </a:moveTo>
                    <a:lnTo>
                      <a:pt x="9017" y="70485"/>
                    </a:lnTo>
                    <a:lnTo>
                      <a:pt x="33781" y="33782"/>
                    </a:lnTo>
                    <a:lnTo>
                      <a:pt x="70612" y="9017"/>
                    </a:lnTo>
                    <a:lnTo>
                      <a:pt x="115570" y="0"/>
                    </a:lnTo>
                    <a:lnTo>
                      <a:pt x="1807591" y="0"/>
                    </a:lnTo>
                    <a:lnTo>
                      <a:pt x="1852549" y="9017"/>
                    </a:lnTo>
                    <a:lnTo>
                      <a:pt x="1889378" y="33782"/>
                    </a:lnTo>
                    <a:lnTo>
                      <a:pt x="1914144" y="70485"/>
                    </a:lnTo>
                    <a:lnTo>
                      <a:pt x="1923161" y="115570"/>
                    </a:lnTo>
                    <a:lnTo>
                      <a:pt x="1923161" y="1039114"/>
                    </a:lnTo>
                    <a:lnTo>
                      <a:pt x="1914144" y="1084199"/>
                    </a:lnTo>
                    <a:lnTo>
                      <a:pt x="1889378" y="1120902"/>
                    </a:lnTo>
                    <a:lnTo>
                      <a:pt x="1852549" y="1145667"/>
                    </a:lnTo>
                    <a:lnTo>
                      <a:pt x="1807591" y="1154684"/>
                    </a:lnTo>
                    <a:lnTo>
                      <a:pt x="115570" y="1154684"/>
                    </a:lnTo>
                    <a:lnTo>
                      <a:pt x="70612" y="1145667"/>
                    </a:lnTo>
                    <a:lnTo>
                      <a:pt x="33781" y="1120902"/>
                    </a:lnTo>
                    <a:lnTo>
                      <a:pt x="9017" y="1084199"/>
                    </a:lnTo>
                    <a:lnTo>
                      <a:pt x="0" y="1039114"/>
                    </a:lnTo>
                    <a:lnTo>
                      <a:pt x="0" y="115570"/>
                    </a:lnTo>
                    <a:close/>
                  </a:path>
                </a:pathLst>
              </a:custGeom>
              <a:grpFill/>
              <a:ln w="15239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</p:grpSp>
        <p:sp>
          <p:nvSpPr>
            <p:cNvPr id="44" name="object 53">
              <a:extLst>
                <a:ext uri="{FF2B5EF4-FFF2-40B4-BE49-F238E27FC236}">
                  <a16:creationId xmlns:a16="http://schemas.microsoft.com/office/drawing/2014/main" id="{5E8527A7-B4AD-3B4B-B8A9-F65281C2069E}"/>
                </a:ext>
              </a:extLst>
            </p:cNvPr>
            <p:cNvSpPr txBox="1"/>
            <p:nvPr/>
          </p:nvSpPr>
          <p:spPr>
            <a:xfrm>
              <a:off x="9055354" y="3656457"/>
              <a:ext cx="1709420" cy="539750"/>
            </a:xfrm>
            <a:prstGeom prst="rect">
              <a:avLst/>
            </a:prstGeom>
            <a:grpFill/>
          </p:spPr>
          <p:txBody>
            <a:bodyPr vert="horz" wrap="square" lIns="0" tIns="25400" rIns="0" bIns="0" rtlCol="0">
              <a:spAutoFit/>
            </a:bodyPr>
            <a:lstStyle/>
            <a:p>
              <a:pPr marL="123825" marR="5080" indent="-111760" algn="ctr">
                <a:lnSpc>
                  <a:spcPts val="2000"/>
                </a:lnSpc>
                <a:spcBef>
                  <a:spcPts val="200"/>
                </a:spcBef>
              </a:pPr>
              <a:r>
                <a:rPr sz="1700" dirty="0">
                  <a:solidFill>
                    <a:srgbClr val="FFFFFF"/>
                  </a:solidFill>
                  <a:latin typeface="Carlito"/>
                  <a:cs typeface="Carlito"/>
                </a:rPr>
                <a:t>Barplot </a:t>
              </a:r>
              <a:r>
                <a:rPr sz="1700" spc="-5" dirty="0">
                  <a:solidFill>
                    <a:srgbClr val="FFFFFF"/>
                  </a:solidFill>
                  <a:latin typeface="Carlito"/>
                  <a:cs typeface="Carlito"/>
                </a:rPr>
                <a:t>to</a:t>
              </a:r>
              <a:r>
                <a:rPr sz="1700" spc="-155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1700" spc="-20" dirty="0">
                  <a:solidFill>
                    <a:srgbClr val="FFFFFF"/>
                  </a:solidFill>
                  <a:latin typeface="Carlito"/>
                  <a:cs typeface="Carlito"/>
                </a:rPr>
                <a:t>compare  </a:t>
              </a:r>
              <a:r>
                <a:rPr sz="1700" spc="-10" dirty="0">
                  <a:solidFill>
                    <a:srgbClr val="FFFFFF"/>
                  </a:solidFill>
                  <a:latin typeface="Carlito"/>
                  <a:cs typeface="Carlito"/>
                </a:rPr>
                <a:t>scores </a:t>
              </a:r>
              <a:r>
                <a:rPr sz="1700" dirty="0">
                  <a:solidFill>
                    <a:srgbClr val="FFFFFF"/>
                  </a:solidFill>
                  <a:latin typeface="Carlito"/>
                  <a:cs typeface="Carlito"/>
                </a:rPr>
                <a:t>of</a:t>
              </a:r>
              <a:r>
                <a:rPr sz="1700" spc="-150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1700" dirty="0">
                  <a:solidFill>
                    <a:srgbClr val="FFFFFF"/>
                  </a:solidFill>
                  <a:latin typeface="Carlito"/>
                  <a:cs typeface="Carlito"/>
                </a:rPr>
                <a:t>models</a:t>
              </a:r>
              <a:endParaRPr sz="1700">
                <a:latin typeface="Carlito"/>
                <a:cs typeface="Carlito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911185A-62B8-4E4B-8CA9-FA463C8795AD}"/>
              </a:ext>
            </a:extLst>
          </p:cNvPr>
          <p:cNvSpPr txBox="1"/>
          <p:nvPr/>
        </p:nvSpPr>
        <p:spPr>
          <a:xfrm>
            <a:off x="451508" y="6246947"/>
            <a:ext cx="1115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https://github.com/ali-unlu/IBM-Data-Science-Capstone/blob/main/Space%20Y%20-%20Machine%20Learning.ipynb</a:t>
            </a:r>
            <a:r>
              <a:rPr lang="en-GB" dirty="0"/>
              <a:t> 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9DD2D4C-B3AF-BE4E-956C-8A2CC93FD079}"/>
              </a:ext>
            </a:extLst>
          </p:cNvPr>
          <p:cNvSpPr txBox="1"/>
          <p:nvPr/>
        </p:nvSpPr>
        <p:spPr>
          <a:xfrm>
            <a:off x="7251700" y="1569517"/>
            <a:ext cx="450381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This is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a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preview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sz="2000" spc="-15" dirty="0">
                <a:solidFill>
                  <a:srgbClr val="0B49CB"/>
                </a:solidFill>
                <a:latin typeface="Carlito"/>
                <a:cs typeface="Carlito"/>
              </a:rPr>
              <a:t>Plotly dashboard.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following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sides will show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sz="2000" spc="-15" dirty="0">
                <a:solidFill>
                  <a:srgbClr val="0B49CB"/>
                </a:solidFill>
                <a:latin typeface="Carlito"/>
                <a:cs typeface="Carlito"/>
              </a:rPr>
              <a:t>results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of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EDA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with 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visualization, EDA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with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SQL, </a:t>
            </a:r>
            <a:r>
              <a:rPr sz="2000" spc="-25" dirty="0">
                <a:solidFill>
                  <a:srgbClr val="0B49CB"/>
                </a:solidFill>
                <a:latin typeface="Carlito"/>
                <a:cs typeface="Carlito"/>
              </a:rPr>
              <a:t>Interactive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Map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with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Folium,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0B49CB"/>
                </a:solidFill>
                <a:latin typeface="Carlito"/>
                <a:cs typeface="Carlito"/>
              </a:rPr>
              <a:t>finally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sz="2000" spc="-15" dirty="0">
                <a:solidFill>
                  <a:srgbClr val="0B49CB"/>
                </a:solidFill>
                <a:latin typeface="Carlito"/>
                <a:cs typeface="Carlito"/>
              </a:rPr>
              <a:t>results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of our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model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with 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about 83%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000" spc="-45" dirty="0">
                <a:solidFill>
                  <a:srgbClr val="0B49CB"/>
                </a:solidFill>
                <a:latin typeface="Carlito"/>
                <a:cs typeface="Carlito"/>
              </a:rPr>
              <a:t>accuracy.</a:t>
            </a:r>
            <a:endParaRPr sz="20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41B802-8C88-F744-8407-1A28160C29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570652"/>
            <a:ext cx="6211179" cy="34937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A9E19D-F02B-8449-B85F-30D1AD0538CB}"/>
              </a:ext>
            </a:extLst>
          </p:cNvPr>
          <p:cNvSpPr txBox="1"/>
          <p:nvPr/>
        </p:nvSpPr>
        <p:spPr>
          <a:xfrm>
            <a:off x="770011" y="5527787"/>
            <a:ext cx="8136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https://aliunlu-8050.theiadocker-1-labs-prod-theiak8s-4-tor01.proxy.cognitiveclass.ai</a:t>
            </a:r>
            <a:r>
              <a:rPr lang="en-GB" dirty="0"/>
              <a:t> 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619C574-DED3-B84C-AC64-4E7D83F38813}"/>
              </a:ext>
            </a:extLst>
          </p:cNvPr>
          <p:cNvSpPr/>
          <p:nvPr/>
        </p:nvSpPr>
        <p:spPr>
          <a:xfrm>
            <a:off x="39623" y="1632204"/>
            <a:ext cx="12100560" cy="2377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7434099E-563B-474E-96C1-48025205AD8E}"/>
              </a:ext>
            </a:extLst>
          </p:cNvPr>
          <p:cNvSpPr txBox="1"/>
          <p:nvPr/>
        </p:nvSpPr>
        <p:spPr>
          <a:xfrm>
            <a:off x="977900" y="4346194"/>
            <a:ext cx="586232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solidFill>
                  <a:srgbClr val="0B49CB"/>
                </a:solidFill>
                <a:latin typeface="Carlito"/>
                <a:cs typeface="Carlito"/>
              </a:rPr>
              <a:t>Green indicates successful </a:t>
            </a:r>
            <a:r>
              <a:rPr sz="1600" spc="-10" dirty="0">
                <a:solidFill>
                  <a:srgbClr val="0B49CB"/>
                </a:solidFill>
                <a:latin typeface="Carlito"/>
                <a:cs typeface="Carlito"/>
              </a:rPr>
              <a:t>launch; </a:t>
            </a:r>
            <a:r>
              <a:rPr sz="1600" spc="-15" dirty="0">
                <a:solidFill>
                  <a:srgbClr val="0B49CB"/>
                </a:solidFill>
                <a:latin typeface="Carlito"/>
                <a:cs typeface="Carlito"/>
              </a:rPr>
              <a:t>Purple </a:t>
            </a:r>
            <a:r>
              <a:rPr sz="1600" spc="-20" dirty="0">
                <a:solidFill>
                  <a:srgbClr val="0B49CB"/>
                </a:solidFill>
                <a:latin typeface="Carlito"/>
                <a:cs typeface="Carlito"/>
              </a:rPr>
              <a:t>indicates unsuccessful</a:t>
            </a:r>
            <a:r>
              <a:rPr sz="1600" spc="18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0B49CB"/>
                </a:solidFill>
                <a:latin typeface="Carlito"/>
                <a:cs typeface="Carlito"/>
              </a:rPr>
              <a:t>launch.</a:t>
            </a:r>
            <a:endParaRPr sz="16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2C7BA8A3-295D-7745-9D95-7CB4A84709CE}"/>
              </a:ext>
            </a:extLst>
          </p:cNvPr>
          <p:cNvSpPr txBox="1"/>
          <p:nvPr/>
        </p:nvSpPr>
        <p:spPr>
          <a:xfrm>
            <a:off x="806906" y="5146750"/>
            <a:ext cx="10478705" cy="11053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20900"/>
              </a:lnSpc>
              <a:spcBef>
                <a:spcPts val="105"/>
              </a:spcBef>
            </a:pP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Graphic </a:t>
            </a:r>
            <a:r>
              <a:rPr sz="2000" spc="-10" dirty="0">
                <a:solidFill>
                  <a:srgbClr val="0B49CB"/>
                </a:solidFill>
                <a:latin typeface="Carlito"/>
                <a:cs typeface="Carlito"/>
              </a:rPr>
              <a:t>suggests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an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increase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in </a:t>
            </a:r>
            <a:r>
              <a:rPr sz="2000" spc="-15" dirty="0">
                <a:solidFill>
                  <a:srgbClr val="0B49CB"/>
                </a:solidFill>
                <a:latin typeface="Carlito"/>
                <a:cs typeface="Carlito"/>
              </a:rPr>
              <a:t>success </a:t>
            </a:r>
            <a:r>
              <a:rPr sz="2000" spc="-40" dirty="0">
                <a:solidFill>
                  <a:srgbClr val="0B49CB"/>
                </a:solidFill>
                <a:latin typeface="Carlito"/>
                <a:cs typeface="Carlito"/>
              </a:rPr>
              <a:t>rate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over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time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(indicated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in </a:t>
            </a:r>
            <a:r>
              <a:rPr sz="2000" spc="-10" dirty="0">
                <a:solidFill>
                  <a:srgbClr val="0B49CB"/>
                </a:solidFill>
                <a:latin typeface="Carlito"/>
                <a:cs typeface="Carlito"/>
              </a:rPr>
              <a:t>Flight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Number).  </a:t>
            </a:r>
            <a:r>
              <a:rPr sz="2000" spc="-25" dirty="0">
                <a:solidFill>
                  <a:srgbClr val="0B49CB"/>
                </a:solidFill>
                <a:latin typeface="Carlito"/>
                <a:cs typeface="Carlito"/>
              </a:rPr>
              <a:t>Likely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a big </a:t>
            </a:r>
            <a:r>
              <a:rPr sz="2000" spc="-25" dirty="0">
                <a:solidFill>
                  <a:srgbClr val="0B49CB"/>
                </a:solidFill>
                <a:latin typeface="Carlito"/>
                <a:cs typeface="Carlito"/>
              </a:rPr>
              <a:t>breakthrough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around </a:t>
            </a:r>
            <a:r>
              <a:rPr sz="2000" spc="-10" dirty="0">
                <a:solidFill>
                  <a:srgbClr val="0B49CB"/>
                </a:solidFill>
                <a:latin typeface="Carlito"/>
                <a:cs typeface="Carlito"/>
              </a:rPr>
              <a:t>flight </a:t>
            </a:r>
            <a:r>
              <a:rPr sz="2000" spc="-15" dirty="0">
                <a:solidFill>
                  <a:srgbClr val="0B49CB"/>
                </a:solidFill>
                <a:latin typeface="Carlito"/>
                <a:cs typeface="Carlito"/>
              </a:rPr>
              <a:t>20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which </a:t>
            </a:r>
            <a:r>
              <a:rPr sz="2000" spc="-15" dirty="0">
                <a:solidFill>
                  <a:srgbClr val="0B49CB"/>
                </a:solidFill>
                <a:latin typeface="Carlito"/>
                <a:cs typeface="Carlito"/>
              </a:rPr>
              <a:t>significantly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increased </a:t>
            </a:r>
            <a:r>
              <a:rPr sz="2000" spc="-15" dirty="0">
                <a:solidFill>
                  <a:srgbClr val="0B49CB"/>
                </a:solidFill>
                <a:latin typeface="Carlito"/>
                <a:cs typeface="Carlito"/>
              </a:rPr>
              <a:t>success </a:t>
            </a:r>
            <a:r>
              <a:rPr sz="2000" spc="-25" dirty="0">
                <a:solidFill>
                  <a:srgbClr val="0B49CB"/>
                </a:solidFill>
                <a:latin typeface="Carlito"/>
                <a:cs typeface="Carlito"/>
              </a:rPr>
              <a:t>rate. 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CCAFS appears </a:t>
            </a:r>
            <a:r>
              <a:rPr sz="2000" spc="-15" dirty="0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be the main </a:t>
            </a:r>
            <a:r>
              <a:rPr sz="2000" spc="-10" dirty="0">
                <a:solidFill>
                  <a:srgbClr val="0B49CB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0B49CB"/>
                </a:solidFill>
                <a:latin typeface="Carlito"/>
                <a:cs typeface="Carlito"/>
              </a:rPr>
              <a:t>site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as it has the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most</a:t>
            </a:r>
            <a:r>
              <a:rPr sz="2000" spc="-9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volume.</a:t>
            </a:r>
            <a:endParaRPr sz="20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E5F6DDCF-B3AE-7340-B4A4-649C46CA88CB}"/>
              </a:ext>
            </a:extLst>
          </p:cNvPr>
          <p:cNvSpPr txBox="1"/>
          <p:nvPr/>
        </p:nvSpPr>
        <p:spPr>
          <a:xfrm>
            <a:off x="902614" y="5103774"/>
            <a:ext cx="10555358" cy="10200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1400"/>
              </a:lnSpc>
              <a:spcBef>
                <a:spcPts val="100"/>
              </a:spcBef>
            </a:pPr>
            <a:r>
              <a:rPr sz="2800" spc="-25" dirty="0">
                <a:solidFill>
                  <a:srgbClr val="0B49CB"/>
                </a:solidFill>
                <a:latin typeface="Carlito"/>
                <a:cs typeface="Carlito"/>
              </a:rPr>
              <a:t>Payload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mass </a:t>
            </a:r>
            <a:r>
              <a:rPr sz="2800" spc="-20" dirty="0">
                <a:solidFill>
                  <a:srgbClr val="0B49CB"/>
                </a:solidFill>
                <a:latin typeface="Carlito"/>
                <a:cs typeface="Carlito"/>
              </a:rPr>
              <a:t>appears </a:t>
            </a:r>
            <a:r>
              <a:rPr sz="2800" spc="-15" dirty="0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sz="2800" spc="-20" dirty="0">
                <a:solidFill>
                  <a:srgbClr val="0B49CB"/>
                </a:solidFill>
                <a:latin typeface="Carlito"/>
                <a:cs typeface="Carlito"/>
              </a:rPr>
              <a:t>fall mostly between </a:t>
            </a:r>
            <a:r>
              <a:rPr sz="2800" spc="-10" dirty="0">
                <a:solidFill>
                  <a:srgbClr val="0B49CB"/>
                </a:solidFill>
                <a:latin typeface="Carlito"/>
                <a:cs typeface="Carlito"/>
              </a:rPr>
              <a:t>0-6000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kg.  </a:t>
            </a:r>
            <a:br>
              <a:rPr lang="fi-FI" sz="2800" spc="-5" dirty="0">
                <a:solidFill>
                  <a:srgbClr val="0B49CB"/>
                </a:solidFill>
                <a:latin typeface="Carlito"/>
                <a:cs typeface="Carlito"/>
              </a:rPr>
            </a:br>
            <a:r>
              <a:rPr sz="2800" spc="-25" dirty="0">
                <a:solidFill>
                  <a:srgbClr val="0B49CB"/>
                </a:solidFill>
                <a:latin typeface="Carlito"/>
                <a:cs typeface="Carlito"/>
              </a:rPr>
              <a:t>Different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launch </a:t>
            </a:r>
            <a:r>
              <a:rPr sz="2800" spc="-10" dirty="0">
                <a:solidFill>
                  <a:srgbClr val="0B49CB"/>
                </a:solidFill>
                <a:latin typeface="Carlito"/>
                <a:cs typeface="Carlito"/>
              </a:rPr>
              <a:t>sites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also </a:t>
            </a:r>
            <a:r>
              <a:rPr sz="2800" spc="-15" dirty="0">
                <a:solidFill>
                  <a:srgbClr val="0B49CB"/>
                </a:solidFill>
                <a:latin typeface="Carlito"/>
                <a:cs typeface="Carlito"/>
              </a:rPr>
              <a:t>seem to use </a:t>
            </a:r>
            <a:r>
              <a:rPr sz="2800" spc="-25" dirty="0">
                <a:solidFill>
                  <a:srgbClr val="0B49CB"/>
                </a:solidFill>
                <a:latin typeface="Carlito"/>
                <a:cs typeface="Carlito"/>
              </a:rPr>
              <a:t>different </a:t>
            </a:r>
            <a:r>
              <a:rPr sz="2800" spc="-20" dirty="0">
                <a:solidFill>
                  <a:srgbClr val="0B49CB"/>
                </a:solidFill>
                <a:latin typeface="Carlito"/>
                <a:cs typeface="Carlito"/>
              </a:rPr>
              <a:t>payload</a:t>
            </a:r>
            <a:r>
              <a:rPr sz="2800" spc="-1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mass.</a:t>
            </a:r>
            <a:endParaRPr sz="28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5CB49B79-52AA-E342-832C-8A43494E96CD}"/>
              </a:ext>
            </a:extLst>
          </p:cNvPr>
          <p:cNvSpPr/>
          <p:nvPr/>
        </p:nvSpPr>
        <p:spPr>
          <a:xfrm>
            <a:off x="39623" y="1653539"/>
            <a:ext cx="12100560" cy="2377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0B49CB"/>
              </a:solidFill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ED90953-A015-1947-AB58-CF27D16A72B7}"/>
              </a:ext>
            </a:extLst>
          </p:cNvPr>
          <p:cNvSpPr txBox="1"/>
          <p:nvPr/>
        </p:nvSpPr>
        <p:spPr>
          <a:xfrm>
            <a:off x="902613" y="4346194"/>
            <a:ext cx="10382997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Green indicates successful </a:t>
            </a:r>
            <a:r>
              <a:rPr sz="2000" spc="-10" dirty="0">
                <a:solidFill>
                  <a:srgbClr val="0B49CB"/>
                </a:solidFill>
                <a:latin typeface="Carlito"/>
                <a:cs typeface="Carlito"/>
              </a:rPr>
              <a:t>launch; </a:t>
            </a:r>
            <a:r>
              <a:rPr sz="2000" spc="-15" dirty="0">
                <a:solidFill>
                  <a:srgbClr val="0B49CB"/>
                </a:solidFill>
                <a:latin typeface="Carlito"/>
                <a:cs typeface="Carlito"/>
              </a:rPr>
              <a:t>Purple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indicates unsuccessful</a:t>
            </a:r>
            <a:r>
              <a:rPr sz="2000" spc="18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0B49CB"/>
                </a:solidFill>
                <a:latin typeface="Carlito"/>
                <a:cs typeface="Carlito"/>
              </a:rPr>
              <a:t>launch.</a:t>
            </a:r>
            <a:endParaRPr sz="20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F84A105-5FA1-2645-AD3F-8FF29407699E}"/>
              </a:ext>
            </a:extLst>
          </p:cNvPr>
          <p:cNvSpPr txBox="1"/>
          <p:nvPr/>
        </p:nvSpPr>
        <p:spPr>
          <a:xfrm>
            <a:off x="770011" y="4915179"/>
            <a:ext cx="10370740" cy="13829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spc="-15" dirty="0">
                <a:solidFill>
                  <a:srgbClr val="0B49CB"/>
                </a:solidFill>
                <a:latin typeface="Carlito"/>
                <a:cs typeface="Carlito"/>
              </a:rPr>
              <a:t>ES-L1 </a:t>
            </a: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(1), </a:t>
            </a:r>
            <a:r>
              <a:rPr spc="-25" dirty="0">
                <a:solidFill>
                  <a:srgbClr val="0B49CB"/>
                </a:solidFill>
                <a:latin typeface="Carlito"/>
                <a:cs typeface="Carlito"/>
              </a:rPr>
              <a:t>GEO </a:t>
            </a: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(1), HEO </a:t>
            </a:r>
            <a:r>
              <a:rPr spc="-15" dirty="0">
                <a:solidFill>
                  <a:srgbClr val="0B49CB"/>
                </a:solidFill>
                <a:latin typeface="Carlito"/>
                <a:cs typeface="Carlito"/>
              </a:rPr>
              <a:t>(1) </a:t>
            </a:r>
            <a:r>
              <a:rPr spc="-25" dirty="0">
                <a:solidFill>
                  <a:srgbClr val="0B49CB"/>
                </a:solidFill>
                <a:latin typeface="Carlito"/>
                <a:cs typeface="Carlito"/>
              </a:rPr>
              <a:t>have </a:t>
            </a: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100% </a:t>
            </a:r>
            <a:r>
              <a:rPr sz="2000" spc="-15" dirty="0">
                <a:solidFill>
                  <a:srgbClr val="0B49CB"/>
                </a:solidFill>
                <a:latin typeface="Carlito"/>
                <a:cs typeface="Carlito"/>
              </a:rPr>
              <a:t>success</a:t>
            </a:r>
            <a:r>
              <a:rPr spc="-1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pc="-40" dirty="0">
                <a:solidFill>
                  <a:srgbClr val="0B49CB"/>
                </a:solidFill>
                <a:latin typeface="Carlito"/>
                <a:cs typeface="Carlito"/>
              </a:rPr>
              <a:t>rate </a:t>
            </a:r>
            <a:r>
              <a:rPr spc="-15" dirty="0">
                <a:solidFill>
                  <a:srgbClr val="0B49CB"/>
                </a:solidFill>
                <a:latin typeface="Carlito"/>
                <a:cs typeface="Carlito"/>
              </a:rPr>
              <a:t>(sample </a:t>
            </a: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sizes </a:t>
            </a:r>
            <a:r>
              <a:rPr spc="-5" dirty="0">
                <a:solidFill>
                  <a:srgbClr val="0B49CB"/>
                </a:solidFill>
                <a:latin typeface="Carlito"/>
                <a:cs typeface="Carlito"/>
              </a:rPr>
              <a:t>in </a:t>
            </a: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parenthesis)  </a:t>
            </a:r>
            <a:r>
              <a:rPr spc="-10" dirty="0">
                <a:solidFill>
                  <a:srgbClr val="0B49CB"/>
                </a:solidFill>
                <a:latin typeface="Carlito"/>
                <a:cs typeface="Carlito"/>
              </a:rPr>
              <a:t>SSO </a:t>
            </a:r>
            <a:r>
              <a:rPr spc="-15" dirty="0">
                <a:solidFill>
                  <a:srgbClr val="0B49CB"/>
                </a:solidFill>
                <a:latin typeface="Carlito"/>
                <a:cs typeface="Carlito"/>
              </a:rPr>
              <a:t>(5) </a:t>
            </a:r>
            <a:r>
              <a:rPr spc="-5" dirty="0">
                <a:solidFill>
                  <a:srgbClr val="0B49CB"/>
                </a:solidFill>
                <a:latin typeface="Carlito"/>
                <a:cs typeface="Carlito"/>
              </a:rPr>
              <a:t>has </a:t>
            </a: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100% </a:t>
            </a:r>
            <a:r>
              <a:rPr spc="-10" dirty="0">
                <a:solidFill>
                  <a:srgbClr val="0B49CB"/>
                </a:solidFill>
                <a:latin typeface="Carlito"/>
                <a:cs typeface="Carlito"/>
              </a:rPr>
              <a:t>success</a:t>
            </a:r>
            <a:r>
              <a:rPr spc="4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pc="-40" dirty="0">
                <a:solidFill>
                  <a:srgbClr val="0B49CB"/>
                </a:solidFill>
                <a:latin typeface="Carlito"/>
                <a:cs typeface="Carlito"/>
              </a:rPr>
              <a:t>rate</a:t>
            </a:r>
            <a:endParaRPr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pc="-25" dirty="0">
                <a:solidFill>
                  <a:srgbClr val="0B49CB"/>
                </a:solidFill>
                <a:latin typeface="Carlito"/>
                <a:cs typeface="Carlito"/>
              </a:rPr>
              <a:t>VLEO </a:t>
            </a: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(14) </a:t>
            </a:r>
            <a:r>
              <a:rPr spc="-5" dirty="0">
                <a:solidFill>
                  <a:srgbClr val="0B49CB"/>
                </a:solidFill>
                <a:latin typeface="Carlito"/>
                <a:cs typeface="Carlito"/>
              </a:rPr>
              <a:t>has </a:t>
            </a: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decent </a:t>
            </a:r>
            <a:r>
              <a:rPr spc="-15" dirty="0">
                <a:solidFill>
                  <a:srgbClr val="0B49CB"/>
                </a:solidFill>
                <a:latin typeface="Carlito"/>
                <a:cs typeface="Carlito"/>
              </a:rPr>
              <a:t>success </a:t>
            </a:r>
            <a:r>
              <a:rPr spc="-40" dirty="0">
                <a:solidFill>
                  <a:srgbClr val="0B49CB"/>
                </a:solidFill>
                <a:latin typeface="Carlito"/>
                <a:cs typeface="Carlito"/>
              </a:rPr>
              <a:t>rate </a:t>
            </a:r>
            <a:r>
              <a:rPr spc="-5" dirty="0">
                <a:solidFill>
                  <a:srgbClr val="0B49CB"/>
                </a:solidFill>
                <a:latin typeface="Carlito"/>
                <a:cs typeface="Carlito"/>
              </a:rPr>
              <a:t>and</a:t>
            </a:r>
            <a:r>
              <a:rPr spc="15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pc="-25" dirty="0">
                <a:solidFill>
                  <a:srgbClr val="0B49CB"/>
                </a:solidFill>
                <a:latin typeface="Carlito"/>
                <a:cs typeface="Carlito"/>
              </a:rPr>
              <a:t>attempts</a:t>
            </a:r>
            <a:endParaRPr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pc="-5" dirty="0">
                <a:solidFill>
                  <a:srgbClr val="0B49CB"/>
                </a:solidFill>
                <a:latin typeface="Carlito"/>
                <a:cs typeface="Carlito"/>
              </a:rPr>
              <a:t>SO </a:t>
            </a:r>
            <a:r>
              <a:rPr spc="-15" dirty="0">
                <a:solidFill>
                  <a:srgbClr val="0B49CB"/>
                </a:solidFill>
                <a:latin typeface="Carlito"/>
                <a:cs typeface="Carlito"/>
              </a:rPr>
              <a:t>(1) </a:t>
            </a:r>
            <a:r>
              <a:rPr spc="-5" dirty="0">
                <a:solidFill>
                  <a:srgbClr val="0B49CB"/>
                </a:solidFill>
                <a:latin typeface="Carlito"/>
                <a:cs typeface="Carlito"/>
              </a:rPr>
              <a:t>has </a:t>
            </a:r>
            <a:r>
              <a:rPr spc="-15" dirty="0">
                <a:solidFill>
                  <a:srgbClr val="0B49CB"/>
                </a:solidFill>
                <a:latin typeface="Carlito"/>
                <a:cs typeface="Carlito"/>
              </a:rPr>
              <a:t>0% success</a:t>
            </a:r>
            <a:r>
              <a:rPr spc="8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pc="-40" dirty="0">
                <a:solidFill>
                  <a:srgbClr val="0B49CB"/>
                </a:solidFill>
                <a:latin typeface="Carlito"/>
                <a:cs typeface="Carlito"/>
              </a:rPr>
              <a:t>rate</a:t>
            </a:r>
            <a:endParaRPr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pc="-40" dirty="0">
                <a:solidFill>
                  <a:srgbClr val="0B49CB"/>
                </a:solidFill>
                <a:latin typeface="Carlito"/>
                <a:cs typeface="Carlito"/>
              </a:rPr>
              <a:t>GTO </a:t>
            </a: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(27) </a:t>
            </a:r>
            <a:r>
              <a:rPr spc="-5" dirty="0">
                <a:solidFill>
                  <a:srgbClr val="0B49CB"/>
                </a:solidFill>
                <a:latin typeface="Carlito"/>
                <a:cs typeface="Carlito"/>
              </a:rPr>
              <a:t>has the </a:t>
            </a: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around 50% </a:t>
            </a:r>
            <a:r>
              <a:rPr spc="-15" dirty="0">
                <a:solidFill>
                  <a:srgbClr val="0B49CB"/>
                </a:solidFill>
                <a:latin typeface="Carlito"/>
                <a:cs typeface="Carlito"/>
              </a:rPr>
              <a:t>success </a:t>
            </a:r>
            <a:r>
              <a:rPr spc="-40" dirty="0">
                <a:solidFill>
                  <a:srgbClr val="0B49CB"/>
                </a:solidFill>
                <a:latin typeface="Carlito"/>
                <a:cs typeface="Carlito"/>
              </a:rPr>
              <a:t>rate </a:t>
            </a:r>
            <a:r>
              <a:rPr spc="-15" dirty="0">
                <a:solidFill>
                  <a:srgbClr val="0B49CB"/>
                </a:solidFill>
                <a:latin typeface="Carlito"/>
                <a:cs typeface="Carlito"/>
              </a:rPr>
              <a:t>but </a:t>
            </a: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largest</a:t>
            </a:r>
            <a:r>
              <a:rPr spc="22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pc="-5" dirty="0">
                <a:solidFill>
                  <a:srgbClr val="0B49CB"/>
                </a:solidFill>
                <a:latin typeface="Carlito"/>
                <a:cs typeface="Carlito"/>
              </a:rPr>
              <a:t>sample</a:t>
            </a:r>
            <a:endParaRPr dirty="0">
              <a:solidFill>
                <a:srgbClr val="0B49CB"/>
              </a:solidFill>
              <a:latin typeface="Carlito"/>
              <a:cs typeface="Carlito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D636269-1879-B646-B39F-67EABBE0582B}"/>
              </a:ext>
            </a:extLst>
          </p:cNvPr>
          <p:cNvSpPr/>
          <p:nvPr/>
        </p:nvSpPr>
        <p:spPr>
          <a:xfrm>
            <a:off x="2321051" y="1623526"/>
            <a:ext cx="6617676" cy="3076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EB2660C2-50C1-BA43-858D-28F52CCE25DD}"/>
              </a:ext>
            </a:extLst>
          </p:cNvPr>
          <p:cNvSpPr txBox="1"/>
          <p:nvPr/>
        </p:nvSpPr>
        <p:spPr>
          <a:xfrm>
            <a:off x="770011" y="5003952"/>
            <a:ext cx="10515599" cy="1273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951604">
              <a:lnSpc>
                <a:spcPct val="121200"/>
              </a:lnSpc>
              <a:spcBef>
                <a:spcPts val="100"/>
              </a:spcBef>
            </a:pPr>
            <a:r>
              <a:rPr spc="-15" dirty="0">
                <a:solidFill>
                  <a:srgbClr val="0B49CB"/>
                </a:solidFill>
                <a:latin typeface="Carlito"/>
                <a:cs typeface="Carlito"/>
              </a:rPr>
              <a:t>Launch Orbit </a:t>
            </a:r>
            <a:r>
              <a:rPr spc="-25" dirty="0">
                <a:solidFill>
                  <a:srgbClr val="0B49CB"/>
                </a:solidFill>
                <a:latin typeface="Carlito"/>
                <a:cs typeface="Carlito"/>
              </a:rPr>
              <a:t>preferences </a:t>
            </a:r>
            <a:r>
              <a:rPr spc="-5" dirty="0">
                <a:solidFill>
                  <a:srgbClr val="0B49CB"/>
                </a:solidFill>
                <a:latin typeface="Carlito"/>
                <a:cs typeface="Carlito"/>
              </a:rPr>
              <a:t>changed </a:t>
            </a: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over </a:t>
            </a:r>
            <a:r>
              <a:rPr spc="-10" dirty="0">
                <a:solidFill>
                  <a:srgbClr val="0B49CB"/>
                </a:solidFill>
                <a:latin typeface="Carlito"/>
                <a:cs typeface="Carlito"/>
              </a:rPr>
              <a:t>Flight </a:t>
            </a:r>
            <a:r>
              <a:rPr spc="-50" dirty="0">
                <a:solidFill>
                  <a:srgbClr val="0B49CB"/>
                </a:solidFill>
                <a:latin typeface="Carlito"/>
                <a:cs typeface="Carlito"/>
              </a:rPr>
              <a:t>Number.  </a:t>
            </a:r>
            <a:r>
              <a:rPr spc="-15" dirty="0">
                <a:solidFill>
                  <a:srgbClr val="0B49CB"/>
                </a:solidFill>
                <a:latin typeface="Carlito"/>
                <a:cs typeface="Carlito"/>
              </a:rPr>
              <a:t>Launch </a:t>
            </a:r>
            <a:r>
              <a:rPr spc="-25" dirty="0">
                <a:solidFill>
                  <a:srgbClr val="0B49CB"/>
                </a:solidFill>
                <a:latin typeface="Carlito"/>
                <a:cs typeface="Carlito"/>
              </a:rPr>
              <a:t>Outcome </a:t>
            </a:r>
            <a:r>
              <a:rPr spc="-15" dirty="0">
                <a:solidFill>
                  <a:srgbClr val="0B49CB"/>
                </a:solidFill>
                <a:latin typeface="Carlito"/>
                <a:cs typeface="Carlito"/>
              </a:rPr>
              <a:t>seems to </a:t>
            </a:r>
            <a:r>
              <a:rPr spc="-25" dirty="0">
                <a:solidFill>
                  <a:srgbClr val="0B49CB"/>
                </a:solidFill>
                <a:latin typeface="Carlito"/>
                <a:cs typeface="Carlito"/>
              </a:rPr>
              <a:t>correlate </a:t>
            </a:r>
            <a:r>
              <a:rPr spc="-5" dirty="0">
                <a:solidFill>
                  <a:srgbClr val="0B49CB"/>
                </a:solidFill>
                <a:latin typeface="Carlito"/>
                <a:cs typeface="Carlito"/>
              </a:rPr>
              <a:t>with this</a:t>
            </a:r>
            <a:r>
              <a:rPr spc="12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pc="-25" dirty="0">
                <a:solidFill>
                  <a:srgbClr val="0B49CB"/>
                </a:solidFill>
                <a:latin typeface="Carlito"/>
                <a:cs typeface="Carlito"/>
              </a:rPr>
              <a:t>preference.</a:t>
            </a:r>
            <a:endParaRPr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spc="-15" dirty="0">
                <a:solidFill>
                  <a:srgbClr val="0B49CB"/>
                </a:solidFill>
                <a:latin typeface="Carlito"/>
                <a:cs typeface="Carlito"/>
              </a:rPr>
              <a:t>SpaceX </a:t>
            </a: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started </a:t>
            </a:r>
            <a:r>
              <a:rPr spc="-5" dirty="0">
                <a:solidFill>
                  <a:srgbClr val="0B49CB"/>
                </a:solidFill>
                <a:latin typeface="Carlito"/>
                <a:cs typeface="Carlito"/>
              </a:rPr>
              <a:t>with </a:t>
            </a:r>
            <a:r>
              <a:rPr spc="-25" dirty="0">
                <a:solidFill>
                  <a:srgbClr val="0B49CB"/>
                </a:solidFill>
                <a:latin typeface="Carlito"/>
                <a:cs typeface="Carlito"/>
              </a:rPr>
              <a:t>LEO </a:t>
            </a:r>
            <a:r>
              <a:rPr spc="-5" dirty="0">
                <a:solidFill>
                  <a:srgbClr val="0B49CB"/>
                </a:solidFill>
                <a:latin typeface="Carlito"/>
                <a:cs typeface="Carlito"/>
              </a:rPr>
              <a:t>orbits which </a:t>
            </a: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saw </a:t>
            </a:r>
            <a:r>
              <a:rPr spc="-25" dirty="0">
                <a:solidFill>
                  <a:srgbClr val="0B49CB"/>
                </a:solidFill>
                <a:latin typeface="Carlito"/>
                <a:cs typeface="Carlito"/>
              </a:rPr>
              <a:t>moderate </a:t>
            </a:r>
            <a:r>
              <a:rPr spc="-15" dirty="0">
                <a:solidFill>
                  <a:srgbClr val="0B49CB"/>
                </a:solidFill>
                <a:latin typeface="Carlito"/>
                <a:cs typeface="Carlito"/>
              </a:rPr>
              <a:t>success </a:t>
            </a:r>
            <a:r>
              <a:rPr spc="-25" dirty="0">
                <a:solidFill>
                  <a:srgbClr val="0B49CB"/>
                </a:solidFill>
                <a:latin typeface="Carlito"/>
                <a:cs typeface="Carlito"/>
              </a:rPr>
              <a:t>LEO </a:t>
            </a:r>
            <a:r>
              <a:rPr spc="-5" dirty="0">
                <a:solidFill>
                  <a:srgbClr val="0B49CB"/>
                </a:solidFill>
                <a:latin typeface="Carlito"/>
                <a:cs typeface="Carlito"/>
              </a:rPr>
              <a:t>and </a:t>
            </a:r>
            <a:r>
              <a:rPr spc="-25" dirty="0">
                <a:solidFill>
                  <a:srgbClr val="0B49CB"/>
                </a:solidFill>
                <a:latin typeface="Carlito"/>
                <a:cs typeface="Carlito"/>
              </a:rPr>
              <a:t>returned </a:t>
            </a:r>
            <a:r>
              <a:rPr spc="-15" dirty="0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spc="-25" dirty="0">
                <a:solidFill>
                  <a:srgbClr val="0B49CB"/>
                </a:solidFill>
                <a:latin typeface="Carlito"/>
                <a:cs typeface="Carlito"/>
              </a:rPr>
              <a:t>VLEO </a:t>
            </a:r>
            <a:r>
              <a:rPr dirty="0">
                <a:solidFill>
                  <a:srgbClr val="0B49CB"/>
                </a:solidFill>
                <a:latin typeface="Carlito"/>
                <a:cs typeface="Carlito"/>
              </a:rPr>
              <a:t>in </a:t>
            </a:r>
            <a:r>
              <a:rPr spc="-25" dirty="0">
                <a:solidFill>
                  <a:srgbClr val="0B49CB"/>
                </a:solidFill>
                <a:latin typeface="Carlito"/>
                <a:cs typeface="Carlito"/>
              </a:rPr>
              <a:t>recent </a:t>
            </a:r>
            <a:r>
              <a:rPr spc="-5" dirty="0">
                <a:solidFill>
                  <a:srgbClr val="0B49CB"/>
                </a:solidFill>
                <a:latin typeface="Carlito"/>
                <a:cs typeface="Carlito"/>
              </a:rPr>
              <a:t>launches  </a:t>
            </a:r>
            <a:r>
              <a:rPr spc="-15" dirty="0">
                <a:solidFill>
                  <a:srgbClr val="0B49CB"/>
                </a:solidFill>
                <a:latin typeface="Carlito"/>
                <a:cs typeface="Carlito"/>
              </a:rPr>
              <a:t>SpaceX </a:t>
            </a: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appears </a:t>
            </a:r>
            <a:r>
              <a:rPr spc="-15" dirty="0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spc="-25" dirty="0">
                <a:solidFill>
                  <a:srgbClr val="0B49CB"/>
                </a:solidFill>
                <a:latin typeface="Carlito"/>
                <a:cs typeface="Carlito"/>
              </a:rPr>
              <a:t>perform better </a:t>
            </a:r>
            <a:r>
              <a:rPr dirty="0">
                <a:solidFill>
                  <a:srgbClr val="0B49CB"/>
                </a:solidFill>
                <a:latin typeface="Carlito"/>
                <a:cs typeface="Carlito"/>
              </a:rPr>
              <a:t>in </a:t>
            </a: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lower </a:t>
            </a:r>
            <a:r>
              <a:rPr spc="-5" dirty="0">
                <a:solidFill>
                  <a:srgbClr val="0B49CB"/>
                </a:solidFill>
                <a:latin typeface="Carlito"/>
                <a:cs typeface="Carlito"/>
              </a:rPr>
              <a:t>orbits or </a:t>
            </a: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Sun-synchronous</a:t>
            </a:r>
            <a:r>
              <a:rPr spc="27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pc="-5" dirty="0">
                <a:solidFill>
                  <a:srgbClr val="0B49CB"/>
                </a:solidFill>
                <a:latin typeface="Carlito"/>
                <a:cs typeface="Carlito"/>
              </a:rPr>
              <a:t>orbits</a:t>
            </a:r>
            <a:endParaRPr dirty="0">
              <a:solidFill>
                <a:srgbClr val="0B49CB"/>
              </a:solidFill>
              <a:latin typeface="Carlito"/>
              <a:cs typeface="Carlito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522A784-12B1-8841-8344-A0603BBCCDA8}"/>
              </a:ext>
            </a:extLst>
          </p:cNvPr>
          <p:cNvSpPr/>
          <p:nvPr/>
        </p:nvSpPr>
        <p:spPr>
          <a:xfrm>
            <a:off x="45719" y="1644395"/>
            <a:ext cx="12094464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260C0051-5B40-274E-9AB8-01D0A3821951}"/>
              </a:ext>
            </a:extLst>
          </p:cNvPr>
          <p:cNvSpPr txBox="1"/>
          <p:nvPr/>
        </p:nvSpPr>
        <p:spPr>
          <a:xfrm>
            <a:off x="770011" y="4346194"/>
            <a:ext cx="10515600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Green indicates successful </a:t>
            </a:r>
            <a:r>
              <a:rPr spc="-10" dirty="0">
                <a:solidFill>
                  <a:srgbClr val="0B49CB"/>
                </a:solidFill>
                <a:latin typeface="Carlito"/>
                <a:cs typeface="Carlito"/>
              </a:rPr>
              <a:t>launch; </a:t>
            </a:r>
            <a:r>
              <a:rPr spc="-15" dirty="0">
                <a:solidFill>
                  <a:srgbClr val="0B49CB"/>
                </a:solidFill>
                <a:latin typeface="Carlito"/>
                <a:cs typeface="Carlito"/>
              </a:rPr>
              <a:t>Purple </a:t>
            </a: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indicates unsuccessful</a:t>
            </a:r>
            <a:r>
              <a:rPr spc="18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pc="-10" dirty="0">
                <a:solidFill>
                  <a:srgbClr val="0B49CB"/>
                </a:solidFill>
                <a:latin typeface="Carlito"/>
                <a:cs typeface="Carlito"/>
              </a:rPr>
              <a:t>launch.</a:t>
            </a:r>
            <a:endParaRPr dirty="0">
              <a:solidFill>
                <a:srgbClr val="0B49CB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3FF5E35-71E9-AD42-8DF1-B84967C3A710}"/>
              </a:ext>
            </a:extLst>
          </p:cNvPr>
          <p:cNvSpPr txBox="1"/>
          <p:nvPr/>
        </p:nvSpPr>
        <p:spPr>
          <a:xfrm>
            <a:off x="770011" y="5044185"/>
            <a:ext cx="10515600" cy="1643399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400" spc="-25" dirty="0">
                <a:solidFill>
                  <a:srgbClr val="0B49CB"/>
                </a:solidFill>
                <a:latin typeface="Carlito"/>
                <a:cs typeface="Carlito"/>
              </a:rPr>
              <a:t>Payload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mass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seems </a:t>
            </a:r>
            <a:r>
              <a:rPr sz="2400" spc="-15" dirty="0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sz="2400" spc="-25" dirty="0">
                <a:solidFill>
                  <a:srgbClr val="0B49CB"/>
                </a:solidFill>
                <a:latin typeface="Carlito"/>
                <a:cs typeface="Carlito"/>
              </a:rPr>
              <a:t>correlate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with</a:t>
            </a:r>
            <a:r>
              <a:rPr sz="2400" spc="4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400" spc="-15" dirty="0">
                <a:solidFill>
                  <a:srgbClr val="0B49CB"/>
                </a:solidFill>
                <a:latin typeface="Carlito"/>
                <a:cs typeface="Carlito"/>
              </a:rPr>
              <a:t>orbit</a:t>
            </a:r>
            <a:endParaRPr sz="240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25" dirty="0">
                <a:solidFill>
                  <a:srgbClr val="0B49CB"/>
                </a:solidFill>
                <a:latin typeface="Carlito"/>
                <a:cs typeface="Carlito"/>
              </a:rPr>
              <a:t>LEO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and </a:t>
            </a:r>
            <a:r>
              <a:rPr sz="2400" spc="-15" dirty="0">
                <a:solidFill>
                  <a:srgbClr val="0B49CB"/>
                </a:solidFill>
                <a:latin typeface="Carlito"/>
                <a:cs typeface="Carlito"/>
              </a:rPr>
              <a:t>SSO seem to </a:t>
            </a:r>
            <a:r>
              <a:rPr sz="2400" spc="-25" dirty="0">
                <a:solidFill>
                  <a:srgbClr val="0B49CB"/>
                </a:solidFill>
                <a:latin typeface="Carlito"/>
                <a:cs typeface="Carlito"/>
              </a:rPr>
              <a:t>have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relatively low payload</a:t>
            </a:r>
            <a:r>
              <a:rPr sz="2400" spc="13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mass</a:t>
            </a:r>
            <a:endParaRPr sz="240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The other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most successful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orbit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VLEO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only has </a:t>
            </a:r>
            <a:r>
              <a:rPr sz="2400" spc="-10" dirty="0">
                <a:solidFill>
                  <a:srgbClr val="0B49CB"/>
                </a:solidFill>
                <a:latin typeface="Carlito"/>
                <a:cs typeface="Carlito"/>
              </a:rPr>
              <a:t>payload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mass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values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in the higher end of the</a:t>
            </a:r>
            <a:r>
              <a:rPr sz="2400" spc="8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400" spc="-25" dirty="0">
                <a:solidFill>
                  <a:srgbClr val="0B49CB"/>
                </a:solidFill>
                <a:latin typeface="Carlito"/>
                <a:cs typeface="Carlito"/>
              </a:rPr>
              <a:t>range</a:t>
            </a:r>
            <a:endParaRPr sz="2400">
              <a:solidFill>
                <a:srgbClr val="0B49CB"/>
              </a:solidFill>
              <a:latin typeface="Carlito"/>
              <a:cs typeface="Carlito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A600C5B2-0AE6-054D-9FEA-133AA608D610}"/>
              </a:ext>
            </a:extLst>
          </p:cNvPr>
          <p:cNvSpPr/>
          <p:nvPr/>
        </p:nvSpPr>
        <p:spPr>
          <a:xfrm>
            <a:off x="45719" y="1615439"/>
            <a:ext cx="12094464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5B0509B-1765-044E-981D-AF97E45C5941}"/>
              </a:ext>
            </a:extLst>
          </p:cNvPr>
          <p:cNvSpPr txBox="1"/>
          <p:nvPr/>
        </p:nvSpPr>
        <p:spPr>
          <a:xfrm>
            <a:off x="770011" y="4346194"/>
            <a:ext cx="1007216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solidFill>
                  <a:srgbClr val="0B49CB"/>
                </a:solidFill>
                <a:latin typeface="Carlito"/>
                <a:cs typeface="Carlito"/>
              </a:rPr>
              <a:t>Green indicates successful </a:t>
            </a:r>
            <a:r>
              <a:rPr sz="1600" spc="-10" dirty="0">
                <a:solidFill>
                  <a:srgbClr val="0B49CB"/>
                </a:solidFill>
                <a:latin typeface="Carlito"/>
                <a:cs typeface="Carlito"/>
              </a:rPr>
              <a:t>launch; </a:t>
            </a:r>
            <a:r>
              <a:rPr sz="1600" spc="-15" dirty="0">
                <a:solidFill>
                  <a:srgbClr val="0B49CB"/>
                </a:solidFill>
                <a:latin typeface="Carlito"/>
                <a:cs typeface="Carlito"/>
              </a:rPr>
              <a:t>Purple </a:t>
            </a:r>
            <a:r>
              <a:rPr sz="1600" spc="-20" dirty="0">
                <a:solidFill>
                  <a:srgbClr val="0B49CB"/>
                </a:solidFill>
                <a:latin typeface="Carlito"/>
                <a:cs typeface="Carlito"/>
              </a:rPr>
              <a:t>indicates unsuccessful</a:t>
            </a:r>
            <a:r>
              <a:rPr sz="1600" spc="18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0B49CB"/>
                </a:solidFill>
                <a:latin typeface="Carlito"/>
                <a:cs typeface="Carlito"/>
              </a:rPr>
              <a:t>launch.</a:t>
            </a:r>
            <a:endParaRPr sz="16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80D41B1-CC8E-F047-B3BC-973462AFB7E2}"/>
              </a:ext>
            </a:extLst>
          </p:cNvPr>
          <p:cNvSpPr txBox="1"/>
          <p:nvPr/>
        </p:nvSpPr>
        <p:spPr>
          <a:xfrm>
            <a:off x="5635690" y="1961337"/>
            <a:ext cx="5649921" cy="257827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505"/>
              </a:spcBef>
              <a:buFont typeface="Arial" panose="020B0604020202020204" pitchFamily="34" charset="0"/>
              <a:buChar char="•"/>
            </a:pPr>
            <a:r>
              <a:rPr sz="3200" spc="-15" dirty="0">
                <a:solidFill>
                  <a:srgbClr val="0B49CB"/>
                </a:solidFill>
                <a:latin typeface="Carlito"/>
                <a:cs typeface="Carlito"/>
              </a:rPr>
              <a:t>Success </a:t>
            </a:r>
            <a:r>
              <a:rPr sz="3200" spc="-20" dirty="0">
                <a:solidFill>
                  <a:srgbClr val="0B49CB"/>
                </a:solidFill>
                <a:latin typeface="Carlito"/>
                <a:cs typeface="Carlito"/>
              </a:rPr>
              <a:t>generally </a:t>
            </a:r>
            <a:r>
              <a:rPr sz="3200" spc="-10" dirty="0">
                <a:solidFill>
                  <a:srgbClr val="0B49CB"/>
                </a:solidFill>
                <a:latin typeface="Carlito"/>
                <a:cs typeface="Carlito"/>
              </a:rPr>
              <a:t>increases </a:t>
            </a:r>
            <a:r>
              <a:rPr sz="3200" spc="-20" dirty="0">
                <a:solidFill>
                  <a:srgbClr val="0B49CB"/>
                </a:solidFill>
                <a:latin typeface="Carlito"/>
                <a:cs typeface="Carlito"/>
              </a:rPr>
              <a:t>over </a:t>
            </a:r>
            <a:r>
              <a:rPr sz="3200" spc="-5" dirty="0">
                <a:solidFill>
                  <a:srgbClr val="0B49CB"/>
                </a:solidFill>
                <a:latin typeface="Carlito"/>
                <a:cs typeface="Carlito"/>
              </a:rPr>
              <a:t>time since </a:t>
            </a:r>
            <a:r>
              <a:rPr sz="3200" spc="-20" dirty="0">
                <a:solidFill>
                  <a:srgbClr val="0B49CB"/>
                </a:solidFill>
                <a:latin typeface="Carlito"/>
                <a:cs typeface="Carlito"/>
              </a:rPr>
              <a:t>2013 </a:t>
            </a:r>
            <a:r>
              <a:rPr sz="3200" spc="-5" dirty="0">
                <a:solidFill>
                  <a:srgbClr val="0B49CB"/>
                </a:solidFill>
                <a:latin typeface="Carlito"/>
                <a:cs typeface="Carlito"/>
              </a:rPr>
              <a:t>with a </a:t>
            </a:r>
            <a:r>
              <a:rPr sz="3200" spc="-10" dirty="0">
                <a:solidFill>
                  <a:srgbClr val="0B49CB"/>
                </a:solidFill>
                <a:latin typeface="Carlito"/>
                <a:cs typeface="Carlito"/>
              </a:rPr>
              <a:t>slight </a:t>
            </a:r>
            <a:r>
              <a:rPr sz="3200" spc="-5" dirty="0">
                <a:solidFill>
                  <a:srgbClr val="0B49CB"/>
                </a:solidFill>
                <a:latin typeface="Carlito"/>
                <a:cs typeface="Carlito"/>
              </a:rPr>
              <a:t>dip </a:t>
            </a:r>
            <a:r>
              <a:rPr sz="3200" dirty="0">
                <a:solidFill>
                  <a:srgbClr val="0B49CB"/>
                </a:solidFill>
                <a:latin typeface="Carlito"/>
                <a:cs typeface="Carlito"/>
              </a:rPr>
              <a:t>in</a:t>
            </a:r>
            <a:r>
              <a:rPr sz="3200" spc="5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3200" spc="-25" dirty="0">
                <a:solidFill>
                  <a:srgbClr val="0B49CB"/>
                </a:solidFill>
                <a:latin typeface="Carlito"/>
                <a:cs typeface="Carlito"/>
              </a:rPr>
              <a:t>2018</a:t>
            </a:r>
            <a:endParaRPr sz="32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spcBef>
                <a:spcPts val="405"/>
              </a:spcBef>
              <a:buFont typeface="Arial" panose="020B0604020202020204" pitchFamily="34" charset="0"/>
              <a:buChar char="•"/>
            </a:pPr>
            <a:r>
              <a:rPr sz="3200" spc="-20" dirty="0">
                <a:solidFill>
                  <a:srgbClr val="0B49CB"/>
                </a:solidFill>
                <a:latin typeface="Carlito"/>
                <a:cs typeface="Carlito"/>
              </a:rPr>
              <a:t>Success </a:t>
            </a:r>
            <a:r>
              <a:rPr sz="3200" dirty="0">
                <a:solidFill>
                  <a:srgbClr val="0B49CB"/>
                </a:solidFill>
                <a:latin typeface="Carlito"/>
                <a:cs typeface="Carlito"/>
              </a:rPr>
              <a:t>in </a:t>
            </a:r>
            <a:r>
              <a:rPr sz="3200" spc="-25" dirty="0">
                <a:solidFill>
                  <a:srgbClr val="0B49CB"/>
                </a:solidFill>
                <a:latin typeface="Carlito"/>
                <a:cs typeface="Carlito"/>
              </a:rPr>
              <a:t>recent years </a:t>
            </a:r>
            <a:r>
              <a:rPr sz="3200" spc="-15" dirty="0">
                <a:solidFill>
                  <a:srgbClr val="0B49CB"/>
                </a:solidFill>
                <a:latin typeface="Carlito"/>
                <a:cs typeface="Carlito"/>
              </a:rPr>
              <a:t>at </a:t>
            </a:r>
            <a:r>
              <a:rPr sz="3200" spc="-20" dirty="0">
                <a:solidFill>
                  <a:srgbClr val="0B49CB"/>
                </a:solidFill>
                <a:latin typeface="Carlito"/>
                <a:cs typeface="Carlito"/>
              </a:rPr>
              <a:t>around</a:t>
            </a:r>
            <a:r>
              <a:rPr sz="3200" spc="9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3200" spc="-25" dirty="0">
                <a:solidFill>
                  <a:srgbClr val="0B49CB"/>
                </a:solidFill>
                <a:latin typeface="Carlito"/>
                <a:cs typeface="Carlito"/>
              </a:rPr>
              <a:t>80%</a:t>
            </a:r>
            <a:endParaRPr sz="32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3703BEAD-8C0B-6949-B402-2BDB6CF32253}"/>
              </a:ext>
            </a:extLst>
          </p:cNvPr>
          <p:cNvSpPr/>
          <p:nvPr/>
        </p:nvSpPr>
        <p:spPr>
          <a:xfrm>
            <a:off x="770011" y="1728876"/>
            <a:ext cx="4565904" cy="3049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96CCDD0-0970-8D48-93CD-9A02F66140B4}"/>
              </a:ext>
            </a:extLst>
          </p:cNvPr>
          <p:cNvSpPr txBox="1"/>
          <p:nvPr/>
        </p:nvSpPr>
        <p:spPr>
          <a:xfrm>
            <a:off x="1177510" y="5056832"/>
            <a:ext cx="3750906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solidFill>
                  <a:srgbClr val="0B49CB"/>
                </a:solidFill>
                <a:latin typeface="Carlito"/>
                <a:cs typeface="Carlito"/>
              </a:rPr>
              <a:t>95% confidence interval  </a:t>
            </a:r>
            <a:r>
              <a:rPr sz="1600" spc="-10" dirty="0">
                <a:solidFill>
                  <a:srgbClr val="0B49CB"/>
                </a:solidFill>
                <a:latin typeface="Carlito"/>
                <a:cs typeface="Carlito"/>
              </a:rPr>
              <a:t>(light blue</a:t>
            </a:r>
            <a:r>
              <a:rPr sz="1600" spc="-10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0B49CB"/>
                </a:solidFill>
                <a:latin typeface="Carlito"/>
                <a:cs typeface="Carlito"/>
              </a:rPr>
              <a:t>shading)</a:t>
            </a:r>
            <a:endParaRPr sz="16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2DE4A88-ED86-B64F-876C-A8E59F5EAFB7}"/>
              </a:ext>
            </a:extLst>
          </p:cNvPr>
          <p:cNvSpPr txBox="1"/>
          <p:nvPr/>
        </p:nvSpPr>
        <p:spPr>
          <a:xfrm>
            <a:off x="4725415" y="1810867"/>
            <a:ext cx="6696574" cy="3635547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Arial" panose="020B0604020202020204" pitchFamily="34" charset="0"/>
              <a:buChar char="•"/>
            </a:pP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Query unique launch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site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names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from</a:t>
            </a:r>
            <a:r>
              <a:rPr sz="2400" spc="-8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database.</a:t>
            </a:r>
            <a:endParaRPr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355600" indent="-342900">
              <a:lnSpc>
                <a:spcPts val="23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CCAFS SLC-40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and </a:t>
            </a:r>
            <a:r>
              <a:rPr sz="2400" spc="-10" dirty="0">
                <a:solidFill>
                  <a:srgbClr val="0B49CB"/>
                </a:solidFill>
                <a:latin typeface="Carlito"/>
                <a:cs typeface="Carlito"/>
              </a:rPr>
              <a:t>CCAFSSLC-40 </a:t>
            </a:r>
            <a:r>
              <a:rPr sz="2400" spc="-25" dirty="0">
                <a:solidFill>
                  <a:srgbClr val="0B49CB"/>
                </a:solidFill>
                <a:latin typeface="Carlito"/>
                <a:cs typeface="Carlito"/>
              </a:rPr>
              <a:t>likely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all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represent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the</a:t>
            </a:r>
            <a:r>
              <a:rPr sz="2400" spc="-114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same</a:t>
            </a:r>
            <a:endParaRPr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355600" indent="-34290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launch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site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with </a:t>
            </a:r>
            <a:r>
              <a:rPr sz="2400" spc="-25" dirty="0">
                <a:solidFill>
                  <a:srgbClr val="0B49CB"/>
                </a:solidFill>
                <a:latin typeface="Carlito"/>
                <a:cs typeface="Carlito"/>
              </a:rPr>
              <a:t>data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entry</a:t>
            </a:r>
            <a:r>
              <a:rPr sz="2400" spc="-3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400" spc="-25" dirty="0">
                <a:solidFill>
                  <a:srgbClr val="0B49CB"/>
                </a:solidFill>
                <a:latin typeface="Carlito"/>
                <a:cs typeface="Carlito"/>
              </a:rPr>
              <a:t>errors.</a:t>
            </a:r>
            <a:endParaRPr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355600" marR="2114550" indent="-342900">
              <a:lnSpc>
                <a:spcPct val="141500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CCAFS </a:t>
            </a:r>
            <a:r>
              <a:rPr sz="2400" spc="-15" dirty="0">
                <a:solidFill>
                  <a:srgbClr val="0B49CB"/>
                </a:solidFill>
                <a:latin typeface="Carlito"/>
                <a:cs typeface="Carlito"/>
              </a:rPr>
              <a:t>LC-40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was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previous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name.  </a:t>
            </a:r>
            <a:r>
              <a:rPr sz="2400" spc="-25" dirty="0">
                <a:solidFill>
                  <a:srgbClr val="0B49CB"/>
                </a:solidFill>
                <a:latin typeface="Carlito"/>
                <a:cs typeface="Carlito"/>
              </a:rPr>
              <a:t>Likely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only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3 unique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launch_site values:  CCAFS SLC-40, KSC LC-39A,</a:t>
            </a:r>
            <a:r>
              <a:rPr sz="2400" spc="-31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400" spc="-40" dirty="0">
                <a:solidFill>
                  <a:srgbClr val="0B49CB"/>
                </a:solidFill>
                <a:latin typeface="Carlito"/>
                <a:cs typeface="Carlito"/>
              </a:rPr>
              <a:t>VAFB </a:t>
            </a:r>
            <a:r>
              <a:rPr sz="2400" spc="-10" dirty="0">
                <a:solidFill>
                  <a:srgbClr val="0B49CB"/>
                </a:solidFill>
                <a:latin typeface="Carlito"/>
                <a:cs typeface="Carlito"/>
              </a:rPr>
              <a:t>SLC-4E</a:t>
            </a:r>
            <a:endParaRPr sz="24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4FABE5D-3610-3748-B508-F50C60AAD494}"/>
              </a:ext>
            </a:extLst>
          </p:cNvPr>
          <p:cNvSpPr/>
          <p:nvPr/>
        </p:nvSpPr>
        <p:spPr>
          <a:xfrm>
            <a:off x="770011" y="2010155"/>
            <a:ext cx="3632825" cy="3700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553A59E-115F-D047-9DB3-0429D8555620}"/>
              </a:ext>
            </a:extLst>
          </p:cNvPr>
          <p:cNvSpPr txBox="1"/>
          <p:nvPr/>
        </p:nvSpPr>
        <p:spPr>
          <a:xfrm>
            <a:off x="770011" y="5049352"/>
            <a:ext cx="10515600" cy="63658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800" spc="-35" dirty="0">
                <a:solidFill>
                  <a:srgbClr val="0B49CB"/>
                </a:solidFill>
                <a:latin typeface="Carlito"/>
                <a:cs typeface="Carlito"/>
              </a:rPr>
              <a:t>First </a:t>
            </a:r>
            <a:r>
              <a:rPr sz="2800" spc="-20" dirty="0">
                <a:solidFill>
                  <a:srgbClr val="0B49CB"/>
                </a:solidFill>
                <a:latin typeface="Carlito"/>
                <a:cs typeface="Carlito"/>
              </a:rPr>
              <a:t>five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entries 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in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database with  Launch </a:t>
            </a:r>
            <a:r>
              <a:rPr sz="2800" spc="-15" dirty="0">
                <a:solidFill>
                  <a:srgbClr val="0B49CB"/>
                </a:solidFill>
                <a:latin typeface="Carlito"/>
                <a:cs typeface="Carlito"/>
              </a:rPr>
              <a:t>Site</a:t>
            </a:r>
            <a:r>
              <a:rPr sz="2800" spc="-10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name 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beginning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with 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CCA.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0AC8D6B-AA09-7641-9DA1-8239B208D05C}"/>
              </a:ext>
            </a:extLst>
          </p:cNvPr>
          <p:cNvSpPr/>
          <p:nvPr/>
        </p:nvSpPr>
        <p:spPr>
          <a:xfrm>
            <a:off x="770011" y="1535942"/>
            <a:ext cx="10515600" cy="3331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6834DA2D-B127-7047-A08C-647EE56F45D8}"/>
              </a:ext>
            </a:extLst>
          </p:cNvPr>
          <p:cNvSpPr txBox="1"/>
          <p:nvPr/>
        </p:nvSpPr>
        <p:spPr>
          <a:xfrm>
            <a:off x="6643396" y="2219960"/>
            <a:ext cx="4642215" cy="273600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5600" marR="5715" indent="-342900">
              <a:lnSpc>
                <a:spcPts val="216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This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query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sums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sz="2400" spc="-25" dirty="0">
                <a:solidFill>
                  <a:srgbClr val="0B49CB"/>
                </a:solidFill>
                <a:latin typeface="Carlito"/>
                <a:cs typeface="Carlito"/>
              </a:rPr>
              <a:t>total </a:t>
            </a:r>
            <a:r>
              <a:rPr sz="2400" spc="-10" dirty="0">
                <a:solidFill>
                  <a:srgbClr val="0B49CB"/>
                </a:solidFill>
                <a:latin typeface="Carlito"/>
                <a:cs typeface="Carlito"/>
              </a:rPr>
              <a:t>payload 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mass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in kg </a:t>
            </a:r>
            <a:r>
              <a:rPr sz="2400" spc="-15" dirty="0">
                <a:solidFill>
                  <a:srgbClr val="0B49CB"/>
                </a:solidFill>
                <a:latin typeface="Carlito"/>
                <a:cs typeface="Carlito"/>
              </a:rPr>
              <a:t>where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NASA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was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the  </a:t>
            </a:r>
            <a:r>
              <a:rPr sz="2400" spc="-60" dirty="0">
                <a:solidFill>
                  <a:srgbClr val="0B49CB"/>
                </a:solidFill>
                <a:latin typeface="Carlito"/>
                <a:cs typeface="Carlito"/>
              </a:rPr>
              <a:t>customer.</a:t>
            </a:r>
            <a:endParaRPr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355600" marR="5080" indent="-342900">
              <a:lnSpc>
                <a:spcPct val="90000"/>
              </a:lnSpc>
              <a:spcBef>
                <a:spcPts val="1370"/>
              </a:spcBef>
              <a:buFont typeface="Arial" panose="020B0604020202020204" pitchFamily="34" charset="0"/>
              <a:buChar char="•"/>
            </a:pPr>
            <a:r>
              <a:rPr sz="2400" spc="-15" dirty="0">
                <a:solidFill>
                  <a:srgbClr val="0B49CB"/>
                </a:solidFill>
                <a:latin typeface="Carlito"/>
                <a:cs typeface="Carlito"/>
              </a:rPr>
              <a:t>CRS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stands </a:t>
            </a:r>
            <a:r>
              <a:rPr sz="2400" spc="-25" dirty="0">
                <a:solidFill>
                  <a:srgbClr val="0B49CB"/>
                </a:solidFill>
                <a:latin typeface="Carlito"/>
                <a:cs typeface="Carlito"/>
              </a:rPr>
              <a:t>for </a:t>
            </a:r>
            <a:r>
              <a:rPr sz="2400" spc="-10" dirty="0">
                <a:solidFill>
                  <a:srgbClr val="0B49CB"/>
                </a:solidFill>
                <a:latin typeface="Carlito"/>
                <a:cs typeface="Carlito"/>
              </a:rPr>
              <a:t>Commercial 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Resupply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Services which</a:t>
            </a:r>
            <a:r>
              <a:rPr sz="2400" spc="-9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indicates 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that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these </a:t>
            </a:r>
            <a:r>
              <a:rPr sz="2400" spc="-10" dirty="0">
                <a:solidFill>
                  <a:srgbClr val="0B49CB"/>
                </a:solidFill>
                <a:latin typeface="Carlito"/>
                <a:cs typeface="Carlito"/>
              </a:rPr>
              <a:t>payloads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were sent to 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sz="2400" spc="-10" dirty="0">
                <a:solidFill>
                  <a:srgbClr val="0B49CB"/>
                </a:solidFill>
                <a:latin typeface="Carlito"/>
                <a:cs typeface="Carlito"/>
              </a:rPr>
              <a:t>International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Space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Station 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(ISS).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879C3305-4C8C-D74C-A6B5-33D4D3E670B2}"/>
              </a:ext>
            </a:extLst>
          </p:cNvPr>
          <p:cNvSpPr/>
          <p:nvPr/>
        </p:nvSpPr>
        <p:spPr>
          <a:xfrm>
            <a:off x="770011" y="2219960"/>
            <a:ext cx="5687568" cy="2554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E3521A3E-0F6B-FC45-BF59-5E20B1E069DA}"/>
              </a:ext>
            </a:extLst>
          </p:cNvPr>
          <p:cNvSpPr txBox="1"/>
          <p:nvPr/>
        </p:nvSpPr>
        <p:spPr>
          <a:xfrm>
            <a:off x="7445829" y="2060575"/>
            <a:ext cx="3839781" cy="3785523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355600" marR="172085" indent="-342900">
              <a:lnSpc>
                <a:spcPct val="917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This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query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calculates</a:t>
            </a:r>
            <a:r>
              <a:rPr sz="2800" spc="-204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the  </a:t>
            </a:r>
            <a:r>
              <a:rPr sz="2800" spc="-40" dirty="0">
                <a:solidFill>
                  <a:srgbClr val="0B49CB"/>
                </a:solidFill>
                <a:latin typeface="Carlito"/>
                <a:cs typeface="Carlito"/>
              </a:rPr>
              <a:t>average </a:t>
            </a:r>
            <a:r>
              <a:rPr sz="2800" spc="-10" dirty="0">
                <a:solidFill>
                  <a:srgbClr val="0B49CB"/>
                </a:solidFill>
                <a:latin typeface="Carlito"/>
                <a:cs typeface="Carlito"/>
              </a:rPr>
              <a:t>payload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mass or 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launches which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used  </a:t>
            </a:r>
            <a:r>
              <a:rPr sz="2800" spc="-20" dirty="0">
                <a:solidFill>
                  <a:srgbClr val="0B49CB"/>
                </a:solidFill>
                <a:latin typeface="Carlito"/>
                <a:cs typeface="Carlito"/>
              </a:rPr>
              <a:t>booster </a:t>
            </a:r>
            <a:r>
              <a:rPr sz="2800" spc="-25" dirty="0">
                <a:solidFill>
                  <a:srgbClr val="0B49CB"/>
                </a:solidFill>
                <a:latin typeface="Carlito"/>
                <a:cs typeface="Carlito"/>
              </a:rPr>
              <a:t>version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F9</a:t>
            </a:r>
            <a:r>
              <a:rPr sz="2800" spc="-3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v1.1</a:t>
            </a:r>
          </a:p>
          <a:p>
            <a:pPr marL="355600" marR="5080" indent="-342900">
              <a:lnSpc>
                <a:spcPct val="918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sz="2800" spc="-40" dirty="0">
                <a:solidFill>
                  <a:srgbClr val="0B49CB"/>
                </a:solidFill>
                <a:latin typeface="Carlito"/>
                <a:cs typeface="Carlito"/>
              </a:rPr>
              <a:t>Average </a:t>
            </a:r>
            <a:r>
              <a:rPr sz="2800" spc="-10" dirty="0">
                <a:solidFill>
                  <a:srgbClr val="0B49CB"/>
                </a:solidFill>
                <a:latin typeface="Carlito"/>
                <a:cs typeface="Carlito"/>
              </a:rPr>
              <a:t>payload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mass of 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F9 1.1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is on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low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end</a:t>
            </a:r>
            <a:r>
              <a:rPr sz="2800" spc="-23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of  our </a:t>
            </a:r>
            <a:r>
              <a:rPr sz="2800" spc="-10" dirty="0">
                <a:solidFill>
                  <a:srgbClr val="0B49CB"/>
                </a:solidFill>
                <a:latin typeface="Carlito"/>
                <a:cs typeface="Carlito"/>
              </a:rPr>
              <a:t>payload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mass</a:t>
            </a:r>
            <a:r>
              <a:rPr sz="2800" spc="-114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800" spc="-20" dirty="0">
                <a:solidFill>
                  <a:srgbClr val="0B49CB"/>
                </a:solidFill>
                <a:latin typeface="Carlito"/>
                <a:cs typeface="Carlito"/>
              </a:rPr>
              <a:t>range</a:t>
            </a:r>
            <a:endParaRPr sz="28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1E0AA3CF-E21B-3547-B93B-04B895B02338}"/>
              </a:ext>
            </a:extLst>
          </p:cNvPr>
          <p:cNvSpPr/>
          <p:nvPr/>
        </p:nvSpPr>
        <p:spPr>
          <a:xfrm>
            <a:off x="770011" y="2135786"/>
            <a:ext cx="6364224" cy="2869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0E23D2C-E2AB-3E42-89A9-C7A2CC829AD3}"/>
              </a:ext>
            </a:extLst>
          </p:cNvPr>
          <p:cNvSpPr txBox="1"/>
          <p:nvPr/>
        </p:nvSpPr>
        <p:spPr>
          <a:xfrm>
            <a:off x="7137411" y="2152153"/>
            <a:ext cx="4148200" cy="332616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355600" marR="135255" indent="-342900">
              <a:lnSpc>
                <a:spcPct val="918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This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query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returns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sz="2800" spc="-35" dirty="0">
                <a:solidFill>
                  <a:srgbClr val="0B49CB"/>
                </a:solidFill>
                <a:latin typeface="Carlito"/>
                <a:cs typeface="Carlito"/>
              </a:rPr>
              <a:t>first 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successful </a:t>
            </a:r>
            <a:r>
              <a:rPr sz="2800" spc="-15" dirty="0">
                <a:solidFill>
                  <a:srgbClr val="0B49CB"/>
                </a:solidFill>
                <a:latin typeface="Carlito"/>
                <a:cs typeface="Carlito"/>
              </a:rPr>
              <a:t>ground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pad</a:t>
            </a:r>
            <a:r>
              <a:rPr sz="2800" spc="-14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landing  </a:t>
            </a:r>
            <a:r>
              <a:rPr sz="2800" spc="-25" dirty="0">
                <a:solidFill>
                  <a:srgbClr val="0B49CB"/>
                </a:solidFill>
                <a:latin typeface="Carlito"/>
                <a:cs typeface="Carlito"/>
              </a:rPr>
              <a:t>date.</a:t>
            </a:r>
            <a:endParaRPr sz="28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355600" indent="-342900">
              <a:lnSpc>
                <a:spcPts val="23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sz="2800" spc="-35" dirty="0">
                <a:solidFill>
                  <a:srgbClr val="0B49CB"/>
                </a:solidFill>
                <a:latin typeface="Carlito"/>
                <a:cs typeface="Carlito"/>
              </a:rPr>
              <a:t>First </a:t>
            </a:r>
            <a:r>
              <a:rPr sz="2800" spc="-15" dirty="0">
                <a:solidFill>
                  <a:srgbClr val="0B49CB"/>
                </a:solidFill>
                <a:latin typeface="Carlito"/>
                <a:cs typeface="Carlito"/>
              </a:rPr>
              <a:t>ground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pad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landing</a:t>
            </a:r>
            <a:r>
              <a:rPr sz="2800" spc="-7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wasn’t</a:t>
            </a:r>
            <a:endParaRPr sz="28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355600" indent="-34290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until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the end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of</a:t>
            </a:r>
            <a:r>
              <a:rPr sz="2800" spc="-10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2015.</a:t>
            </a:r>
          </a:p>
          <a:p>
            <a:pPr marL="355600" indent="-342900">
              <a:lnSpc>
                <a:spcPts val="2305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Successful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landings in</a:t>
            </a:r>
            <a:r>
              <a:rPr sz="2800" spc="-7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800" spc="-20" dirty="0">
                <a:solidFill>
                  <a:srgbClr val="0B49CB"/>
                </a:solidFill>
                <a:latin typeface="Carlito"/>
                <a:cs typeface="Carlito"/>
              </a:rPr>
              <a:t>general</a:t>
            </a:r>
            <a:endParaRPr sz="28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355600" indent="-342900">
              <a:lnSpc>
                <a:spcPts val="2305"/>
              </a:lnSpc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appear </a:t>
            </a:r>
            <a:r>
              <a:rPr sz="2800" spc="-20" dirty="0">
                <a:solidFill>
                  <a:srgbClr val="0B49CB"/>
                </a:solidFill>
                <a:latin typeface="Carlito"/>
                <a:cs typeface="Carlito"/>
              </a:rPr>
              <a:t>starting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2014.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BE59660F-3BDB-044C-9CD8-2FB7D74674F4}"/>
              </a:ext>
            </a:extLst>
          </p:cNvPr>
          <p:cNvSpPr/>
          <p:nvPr/>
        </p:nvSpPr>
        <p:spPr>
          <a:xfrm>
            <a:off x="770011" y="2203207"/>
            <a:ext cx="5780532" cy="286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D7B6BA6-05A0-414B-BBFF-089CCCED920F}"/>
              </a:ext>
            </a:extLst>
          </p:cNvPr>
          <p:cNvSpPr txBox="1"/>
          <p:nvPr/>
        </p:nvSpPr>
        <p:spPr>
          <a:xfrm>
            <a:off x="770011" y="4977506"/>
            <a:ext cx="10515599" cy="1227644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This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query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returns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sz="2800" spc="-20" dirty="0">
                <a:solidFill>
                  <a:srgbClr val="0B49CB"/>
                </a:solidFill>
                <a:latin typeface="Carlito"/>
                <a:cs typeface="Carlito"/>
              </a:rPr>
              <a:t>four  booster </a:t>
            </a:r>
            <a:r>
              <a:rPr sz="2800" spc="-25" dirty="0">
                <a:solidFill>
                  <a:srgbClr val="0B49CB"/>
                </a:solidFill>
                <a:latin typeface="Carlito"/>
                <a:cs typeface="Carlito"/>
              </a:rPr>
              <a:t>versions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that had  successful </a:t>
            </a:r>
            <a:r>
              <a:rPr sz="2800" spc="-20" dirty="0">
                <a:solidFill>
                  <a:srgbClr val="0B49CB"/>
                </a:solidFill>
                <a:latin typeface="Carlito"/>
                <a:cs typeface="Carlito"/>
              </a:rPr>
              <a:t>drone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ship</a:t>
            </a:r>
            <a:r>
              <a:rPr sz="2800" spc="-10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landings  and a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payload mass between 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4000 and 6000</a:t>
            </a:r>
            <a:r>
              <a:rPr sz="2800" spc="-16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800" spc="-25" dirty="0">
                <a:solidFill>
                  <a:srgbClr val="0B49CB"/>
                </a:solidFill>
                <a:latin typeface="Carlito"/>
                <a:cs typeface="Carlito"/>
              </a:rPr>
              <a:t>noninclusively.</a:t>
            </a:r>
            <a:endParaRPr sz="28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B60CF6C-E4C4-8642-98DA-6164DF78F31B}"/>
              </a:ext>
            </a:extLst>
          </p:cNvPr>
          <p:cNvSpPr/>
          <p:nvPr/>
        </p:nvSpPr>
        <p:spPr>
          <a:xfrm>
            <a:off x="770011" y="1713581"/>
            <a:ext cx="10515599" cy="2638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9E6AC-BAE2-3B4E-AD2D-8FF1F54E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325F-F134-A940-ADD9-3BFCA15D6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41300" marR="142875">
              <a:spcBef>
                <a:spcPts val="35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Collected </a:t>
            </a:r>
            <a:r>
              <a:rPr lang="en-GB" sz="2400" spc="-35" dirty="0">
                <a:solidFill>
                  <a:srgbClr val="0B49CB"/>
                </a:solidFill>
                <a:latin typeface="Carlito"/>
                <a:cs typeface="Carlito"/>
              </a:rPr>
              <a:t>data 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from </a:t>
            </a:r>
            <a:r>
              <a:rPr lang="en-GB" sz="2400" spc="-15" dirty="0">
                <a:solidFill>
                  <a:srgbClr val="0B49CB"/>
                </a:solidFill>
                <a:latin typeface="Carlito"/>
                <a:cs typeface="Carlito"/>
              </a:rPr>
              <a:t>public SpaceX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API and </a:t>
            </a:r>
            <a:r>
              <a:rPr lang="en-GB" sz="2400" spc="-10" dirty="0">
                <a:solidFill>
                  <a:srgbClr val="0B49CB"/>
                </a:solidFill>
                <a:latin typeface="Carlito"/>
                <a:cs typeface="Carlito"/>
              </a:rPr>
              <a:t>SpaceX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Wikipedia 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page. </a:t>
            </a:r>
            <a:r>
              <a:rPr lang="en-GB" sz="2400" spc="-25" dirty="0">
                <a:solidFill>
                  <a:srgbClr val="0B49CB"/>
                </a:solidFill>
                <a:latin typeface="Carlito"/>
                <a:cs typeface="Carlito"/>
              </a:rPr>
              <a:t>Created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labels  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column </a:t>
            </a:r>
            <a:r>
              <a:rPr lang="en-GB" sz="2400" spc="-35" dirty="0">
                <a:solidFill>
                  <a:srgbClr val="0B49CB"/>
                </a:solidFill>
                <a:latin typeface="Carlito"/>
                <a:cs typeface="Carlito"/>
              </a:rPr>
              <a:t>‘class’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which classifies 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successful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landings. 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Explored </a:t>
            </a:r>
            <a:r>
              <a:rPr lang="en-GB" sz="2400" spc="-35" dirty="0">
                <a:solidFill>
                  <a:srgbClr val="0B49CB"/>
                </a:solidFill>
                <a:latin typeface="Carlito"/>
                <a:cs typeface="Carlito"/>
              </a:rPr>
              <a:t>data </a:t>
            </a:r>
            <a:r>
              <a:rPr lang="en-GB" sz="2400" spc="-10" dirty="0">
                <a:solidFill>
                  <a:srgbClr val="0B49CB"/>
                </a:solidFill>
                <a:latin typeface="Carlito"/>
                <a:cs typeface="Carlito"/>
              </a:rPr>
              <a:t>using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SQL,  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visualization, </a:t>
            </a:r>
            <a:r>
              <a:rPr lang="en-GB" sz="2400" spc="-25" dirty="0">
                <a:solidFill>
                  <a:srgbClr val="0B49CB"/>
                </a:solidFill>
                <a:latin typeface="Carlito"/>
                <a:cs typeface="Carlito"/>
              </a:rPr>
              <a:t>folium </a:t>
            </a:r>
            <a:r>
              <a:rPr lang="en-GB" sz="2400" spc="-15" dirty="0">
                <a:solidFill>
                  <a:srgbClr val="0B49CB"/>
                </a:solidFill>
                <a:latin typeface="Carlito"/>
                <a:cs typeface="Carlito"/>
              </a:rPr>
              <a:t>maps,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and </a:t>
            </a:r>
            <a:r>
              <a:rPr lang="en-GB" sz="2400" spc="-15" dirty="0">
                <a:solidFill>
                  <a:srgbClr val="0B49CB"/>
                </a:solidFill>
                <a:latin typeface="Carlito"/>
                <a:cs typeface="Carlito"/>
              </a:rPr>
              <a:t>dashboards. </a:t>
            </a:r>
            <a:r>
              <a:rPr lang="en-GB" sz="2400" spc="-25" dirty="0">
                <a:solidFill>
                  <a:srgbClr val="0B49CB"/>
                </a:solidFill>
                <a:latin typeface="Carlito"/>
                <a:cs typeface="Carlito"/>
              </a:rPr>
              <a:t>Gathered </a:t>
            </a:r>
            <a:r>
              <a:rPr lang="en-GB" sz="2400" spc="-30" dirty="0">
                <a:solidFill>
                  <a:srgbClr val="0B49CB"/>
                </a:solidFill>
                <a:latin typeface="Carlito"/>
                <a:cs typeface="Carlito"/>
              </a:rPr>
              <a:t>relevant 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columns </a:t>
            </a:r>
            <a:r>
              <a:rPr lang="en-GB" sz="2400" spc="-30" dirty="0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be </a:t>
            </a:r>
            <a:r>
              <a:rPr lang="en-GB" sz="2400" spc="-10" dirty="0">
                <a:solidFill>
                  <a:srgbClr val="0B49CB"/>
                </a:solidFill>
                <a:latin typeface="Carlito"/>
                <a:cs typeface="Carlito"/>
              </a:rPr>
              <a:t>used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as  </a:t>
            </a:r>
            <a:r>
              <a:rPr lang="en-GB" sz="2400" spc="-30" dirty="0">
                <a:solidFill>
                  <a:srgbClr val="0B49CB"/>
                </a:solidFill>
                <a:latin typeface="Carlito"/>
                <a:cs typeface="Carlito"/>
              </a:rPr>
              <a:t>features. 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Changed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all </a:t>
            </a:r>
            <a:r>
              <a:rPr lang="en-GB" sz="2400" spc="-25" dirty="0">
                <a:solidFill>
                  <a:srgbClr val="0B49CB"/>
                </a:solidFill>
                <a:latin typeface="Carlito"/>
                <a:cs typeface="Carlito"/>
              </a:rPr>
              <a:t>categorical 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variables </a:t>
            </a:r>
            <a:r>
              <a:rPr lang="en-GB" sz="2400" spc="-30" dirty="0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binary </a:t>
            </a:r>
            <a:r>
              <a:rPr lang="en-GB" sz="2400" spc="-15" dirty="0">
                <a:solidFill>
                  <a:srgbClr val="0B49CB"/>
                </a:solidFill>
                <a:latin typeface="Carlito"/>
                <a:cs typeface="Carlito"/>
              </a:rPr>
              <a:t>using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one hot 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encoding.  </a:t>
            </a:r>
            <a:r>
              <a:rPr lang="en-GB" sz="2400" spc="-25" dirty="0">
                <a:solidFill>
                  <a:srgbClr val="0B49CB"/>
                </a:solidFill>
                <a:latin typeface="Carlito"/>
                <a:cs typeface="Carlito"/>
              </a:rPr>
              <a:t>Standardized </a:t>
            </a:r>
            <a:r>
              <a:rPr lang="en-GB" sz="2400" spc="-35" dirty="0">
                <a:solidFill>
                  <a:srgbClr val="0B49CB"/>
                </a:solidFill>
                <a:latin typeface="Carlito"/>
                <a:cs typeface="Carlito"/>
              </a:rPr>
              <a:t>data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and </a:t>
            </a:r>
            <a:r>
              <a:rPr lang="en-GB" sz="2400" spc="-15" dirty="0">
                <a:solidFill>
                  <a:srgbClr val="0B49CB"/>
                </a:solidFill>
                <a:latin typeface="Carlito"/>
                <a:cs typeface="Carlito"/>
              </a:rPr>
              <a:t>used </a:t>
            </a:r>
            <a:r>
              <a:rPr lang="en-GB" sz="2400" spc="-20" dirty="0" err="1">
                <a:solidFill>
                  <a:srgbClr val="0B49CB"/>
                </a:solidFill>
                <a:latin typeface="Carlito"/>
                <a:cs typeface="Carlito"/>
              </a:rPr>
              <a:t>GridSearchCV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GB" sz="2400" spc="-30" dirty="0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lang="en-GB" sz="2400" spc="-15" dirty="0">
                <a:solidFill>
                  <a:srgbClr val="0B49CB"/>
                </a:solidFill>
                <a:latin typeface="Carlito"/>
                <a:cs typeface="Carlito"/>
              </a:rPr>
              <a:t>find 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best </a:t>
            </a:r>
            <a:r>
              <a:rPr lang="en-GB" sz="2400" spc="-40" dirty="0">
                <a:solidFill>
                  <a:srgbClr val="0B49CB"/>
                </a:solidFill>
                <a:latin typeface="Carlito"/>
                <a:cs typeface="Carlito"/>
              </a:rPr>
              <a:t>parameters </a:t>
            </a:r>
            <a:r>
              <a:rPr lang="en-GB" sz="2400" spc="-35" dirty="0">
                <a:solidFill>
                  <a:srgbClr val="0B49CB"/>
                </a:solidFill>
                <a:latin typeface="Carlito"/>
                <a:cs typeface="Carlito"/>
              </a:rPr>
              <a:t>for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machine learning  models. 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Visualize </a:t>
            </a:r>
            <a:r>
              <a:rPr lang="en-GB" sz="2400" spc="-25" dirty="0">
                <a:solidFill>
                  <a:srgbClr val="0B49CB"/>
                </a:solidFill>
                <a:latin typeface="Carlito"/>
                <a:cs typeface="Carlito"/>
              </a:rPr>
              <a:t>accuracy score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of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all</a:t>
            </a:r>
            <a:r>
              <a:rPr lang="en-GB" sz="2400" spc="-4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models.</a:t>
            </a:r>
            <a:endParaRPr lang="en-GB"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BB562C"/>
              </a:buClr>
              <a:buFont typeface="Arial"/>
              <a:buChar char="•"/>
            </a:pPr>
            <a:endParaRPr lang="en-GB"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241300" marR="5080">
              <a:lnSpc>
                <a:spcPct val="90900"/>
              </a:lnSpc>
              <a:spcBef>
                <a:spcPts val="16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Four </a:t>
            </a:r>
            <a:r>
              <a:rPr lang="en-GB" sz="2400" spc="-15" dirty="0">
                <a:solidFill>
                  <a:srgbClr val="0B49CB"/>
                </a:solidFill>
                <a:latin typeface="Carlito"/>
                <a:cs typeface="Carlito"/>
              </a:rPr>
              <a:t>machine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learning models </a:t>
            </a:r>
            <a:r>
              <a:rPr lang="en-GB" sz="2400" spc="-25" dirty="0">
                <a:solidFill>
                  <a:srgbClr val="0B49CB"/>
                </a:solidFill>
                <a:latin typeface="Carlito"/>
                <a:cs typeface="Carlito"/>
              </a:rPr>
              <a:t>were 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produced: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Logistic 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Regression, </a:t>
            </a:r>
            <a:r>
              <a:rPr lang="en-GB" sz="2400" spc="-15" dirty="0">
                <a:solidFill>
                  <a:srgbClr val="0B49CB"/>
                </a:solidFill>
                <a:latin typeface="Carlito"/>
                <a:cs typeface="Carlito"/>
              </a:rPr>
              <a:t>Support </a:t>
            </a:r>
            <a:r>
              <a:rPr lang="en-GB" sz="2400" spc="-50" dirty="0">
                <a:solidFill>
                  <a:srgbClr val="0B49CB"/>
                </a:solidFill>
                <a:latin typeface="Carlito"/>
                <a:cs typeface="Carlito"/>
              </a:rPr>
              <a:t>Vector 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Machine, </a:t>
            </a:r>
            <a:r>
              <a:rPr lang="en-GB" sz="2400" spc="-15" dirty="0">
                <a:solidFill>
                  <a:srgbClr val="0B49CB"/>
                </a:solidFill>
                <a:latin typeface="Carlito"/>
                <a:cs typeface="Carlito"/>
              </a:rPr>
              <a:t>Decision </a:t>
            </a:r>
            <a:r>
              <a:rPr lang="en-GB" sz="2400" spc="-80" dirty="0">
                <a:solidFill>
                  <a:srgbClr val="0B49CB"/>
                </a:solidFill>
                <a:latin typeface="Carlito"/>
                <a:cs typeface="Carlito"/>
              </a:rPr>
              <a:t>Tree </a:t>
            </a:r>
            <a:r>
              <a:rPr lang="en-GB" sz="2400" spc="-45" dirty="0">
                <a:solidFill>
                  <a:srgbClr val="0B49CB"/>
                </a:solidFill>
                <a:latin typeface="Carlito"/>
                <a:cs typeface="Carlito"/>
              </a:rPr>
              <a:t>Classifier,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and K 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Nearest </a:t>
            </a:r>
            <a:r>
              <a:rPr lang="en-GB" sz="2400" spc="-20" dirty="0" err="1">
                <a:solidFill>
                  <a:srgbClr val="0B49CB"/>
                </a:solidFill>
                <a:latin typeface="Carlito"/>
                <a:cs typeface="Carlito"/>
              </a:rPr>
              <a:t>Neighbors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.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All 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produced </a:t>
            </a:r>
            <a:r>
              <a:rPr lang="en-GB" sz="2400" spc="-15" dirty="0">
                <a:solidFill>
                  <a:srgbClr val="0B49CB"/>
                </a:solidFill>
                <a:latin typeface="Carlito"/>
                <a:cs typeface="Carlito"/>
              </a:rPr>
              <a:t>similar 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results 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with </a:t>
            </a:r>
            <a:r>
              <a:rPr lang="en-GB" sz="2400" spc="-25" dirty="0">
                <a:solidFill>
                  <a:srgbClr val="0B49CB"/>
                </a:solidFill>
                <a:latin typeface="Carlito"/>
                <a:cs typeface="Carlito"/>
              </a:rPr>
              <a:t>accuracy </a:t>
            </a:r>
            <a:r>
              <a:rPr lang="en-GB" sz="2400" spc="-45" dirty="0">
                <a:solidFill>
                  <a:srgbClr val="0B49CB"/>
                </a:solidFill>
                <a:latin typeface="Carlito"/>
                <a:cs typeface="Carlito"/>
              </a:rPr>
              <a:t>rate </a:t>
            </a:r>
            <a:r>
              <a:rPr lang="en-GB" sz="2400" dirty="0">
                <a:solidFill>
                  <a:srgbClr val="0B49CB"/>
                </a:solidFill>
                <a:latin typeface="Carlito"/>
                <a:cs typeface="Carlito"/>
              </a:rPr>
              <a:t>of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about 83.33%. All models 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over </a:t>
            </a:r>
            <a:r>
              <a:rPr lang="en-GB" sz="2400" spc="-25" dirty="0">
                <a:solidFill>
                  <a:srgbClr val="0B49CB"/>
                </a:solidFill>
                <a:latin typeface="Carlito"/>
                <a:cs typeface="Carlito"/>
              </a:rPr>
              <a:t>predicted 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successful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landings. 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More  </a:t>
            </a:r>
            <a:r>
              <a:rPr lang="en-GB" sz="2400" spc="-35" dirty="0">
                <a:solidFill>
                  <a:srgbClr val="0B49CB"/>
                </a:solidFill>
                <a:latin typeface="Carlito"/>
                <a:cs typeface="Carlito"/>
              </a:rPr>
              <a:t>data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is </a:t>
            </a:r>
            <a:r>
              <a:rPr lang="en-GB" sz="2400" spc="-15" dirty="0">
                <a:solidFill>
                  <a:srgbClr val="0B49CB"/>
                </a:solidFill>
                <a:latin typeface="Carlito"/>
                <a:cs typeface="Carlito"/>
              </a:rPr>
              <a:t>needed </a:t>
            </a:r>
            <a:r>
              <a:rPr lang="en-GB" sz="2400" spc="-35" dirty="0">
                <a:solidFill>
                  <a:srgbClr val="0B49CB"/>
                </a:solidFill>
                <a:latin typeface="Carlito"/>
                <a:cs typeface="Carlito"/>
              </a:rPr>
              <a:t>for </a:t>
            </a:r>
            <a:r>
              <a:rPr lang="en-GB" sz="2400" spc="-40" dirty="0">
                <a:solidFill>
                  <a:srgbClr val="0B49CB"/>
                </a:solidFill>
                <a:latin typeface="Carlito"/>
                <a:cs typeface="Carlito"/>
              </a:rPr>
              <a:t>better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model </a:t>
            </a:r>
            <a:r>
              <a:rPr lang="en-GB" sz="2400" spc="-20" dirty="0">
                <a:solidFill>
                  <a:srgbClr val="0B49CB"/>
                </a:solidFill>
                <a:latin typeface="Carlito"/>
                <a:cs typeface="Carlito"/>
              </a:rPr>
              <a:t>determination </a:t>
            </a:r>
            <a:r>
              <a:rPr lang="en-GB" sz="2400" spc="-5" dirty="0">
                <a:solidFill>
                  <a:srgbClr val="0B49CB"/>
                </a:solidFill>
                <a:latin typeface="Carlito"/>
                <a:cs typeface="Carlito"/>
              </a:rPr>
              <a:t>and</a:t>
            </a:r>
            <a:r>
              <a:rPr lang="en-GB" sz="2400" spc="204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lang="en-GB" sz="2400" spc="-50" dirty="0">
                <a:solidFill>
                  <a:srgbClr val="0B49CB"/>
                </a:solidFill>
                <a:latin typeface="Carlito"/>
                <a:cs typeface="Carlito"/>
              </a:rPr>
              <a:t>accuracy.</a:t>
            </a:r>
            <a:endParaRPr lang="en-GB" sz="24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310443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6029C50-9084-1648-B957-DFE73E73839C}"/>
              </a:ext>
            </a:extLst>
          </p:cNvPr>
          <p:cNvSpPr txBox="1"/>
          <p:nvPr/>
        </p:nvSpPr>
        <p:spPr>
          <a:xfrm>
            <a:off x="6283063" y="2030983"/>
            <a:ext cx="4644651" cy="3986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ts val="2305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This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query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returns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a </a:t>
            </a:r>
            <a:r>
              <a:rPr sz="2400" spc="-15" dirty="0">
                <a:solidFill>
                  <a:srgbClr val="0B49CB"/>
                </a:solidFill>
                <a:latin typeface="Carlito"/>
                <a:cs typeface="Carlito"/>
              </a:rPr>
              <a:t>count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of</a:t>
            </a:r>
            <a:r>
              <a:rPr sz="2400" spc="-14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each</a:t>
            </a:r>
          </a:p>
          <a:p>
            <a:pPr marL="355600" indent="-342900">
              <a:lnSpc>
                <a:spcPts val="2305"/>
              </a:lnSpc>
              <a:buFont typeface="Arial" panose="020B0604020202020204" pitchFamily="34" charset="0"/>
              <a:buChar char="•"/>
            </a:pP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mission</a:t>
            </a:r>
            <a:r>
              <a:rPr sz="2400" spc="-1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400" spc="-15" dirty="0">
                <a:solidFill>
                  <a:srgbClr val="0B49CB"/>
                </a:solidFill>
                <a:latin typeface="Carlito"/>
                <a:cs typeface="Carlito"/>
              </a:rPr>
              <a:t>outcome.</a:t>
            </a:r>
            <a:endParaRPr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355600" marR="83820" indent="-342900">
              <a:lnSpc>
                <a:spcPts val="2200"/>
              </a:lnSpc>
              <a:spcBef>
                <a:spcPts val="1440"/>
              </a:spcBef>
              <a:buFont typeface="Arial" panose="020B0604020202020204" pitchFamily="34" charset="0"/>
              <a:buChar char="•"/>
            </a:pP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SpaceX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appears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achieve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its 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mission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outcome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nearly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99%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of</a:t>
            </a:r>
            <a:r>
              <a:rPr sz="2400" spc="-10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the 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time.</a:t>
            </a:r>
            <a:endParaRPr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355600" indent="-342900">
              <a:lnSpc>
                <a:spcPts val="2305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This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means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that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most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of the</a:t>
            </a:r>
            <a:r>
              <a:rPr sz="2400" spc="-8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landing</a:t>
            </a:r>
            <a:endParaRPr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355600" indent="-342900">
              <a:lnSpc>
                <a:spcPts val="2305"/>
              </a:lnSpc>
              <a:buFont typeface="Arial" panose="020B0604020202020204" pitchFamily="34" charset="0"/>
              <a:buChar char="•"/>
            </a:pP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failures are</a:t>
            </a:r>
            <a:r>
              <a:rPr sz="2400" spc="4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intended.</a:t>
            </a:r>
            <a:endParaRPr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355600" marR="337185" indent="-342900">
              <a:lnSpc>
                <a:spcPts val="2200"/>
              </a:lnSpc>
              <a:spcBef>
                <a:spcPts val="1440"/>
              </a:spcBef>
              <a:buFont typeface="Arial" panose="020B0604020202020204" pitchFamily="34" charset="0"/>
              <a:buChar char="•"/>
            </a:pPr>
            <a:r>
              <a:rPr sz="2400" spc="-40" dirty="0">
                <a:solidFill>
                  <a:srgbClr val="0B49CB"/>
                </a:solidFill>
                <a:latin typeface="Carlito"/>
                <a:cs typeface="Carlito"/>
              </a:rPr>
              <a:t>Interestingly,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one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launch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has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an  unclear </a:t>
            </a:r>
            <a:r>
              <a:rPr sz="2400" spc="-10" dirty="0">
                <a:solidFill>
                  <a:srgbClr val="0B49CB"/>
                </a:solidFill>
                <a:latin typeface="Carlito"/>
                <a:cs typeface="Carlito"/>
              </a:rPr>
              <a:t>payload </a:t>
            </a:r>
            <a:r>
              <a:rPr sz="2400" spc="-25" dirty="0">
                <a:solidFill>
                  <a:srgbClr val="0B49CB"/>
                </a:solidFill>
                <a:latin typeface="Carlito"/>
                <a:cs typeface="Carlito"/>
              </a:rPr>
              <a:t>status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and 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unfortunately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one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failed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in</a:t>
            </a:r>
            <a:r>
              <a:rPr sz="2400" spc="-4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400" spc="-15" dirty="0">
                <a:solidFill>
                  <a:srgbClr val="0B49CB"/>
                </a:solidFill>
                <a:latin typeface="Carlito"/>
                <a:cs typeface="Carlito"/>
              </a:rPr>
              <a:t>flight.</a:t>
            </a:r>
            <a:endParaRPr sz="24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4AC93DE5-02A2-0440-B84B-1713043AADFB}"/>
              </a:ext>
            </a:extLst>
          </p:cNvPr>
          <p:cNvSpPr/>
          <p:nvPr/>
        </p:nvSpPr>
        <p:spPr>
          <a:xfrm>
            <a:off x="770011" y="2000122"/>
            <a:ext cx="5138928" cy="3441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5D0CE4E-6CFD-8140-9BB4-C25F7418F3E2}"/>
              </a:ext>
            </a:extLst>
          </p:cNvPr>
          <p:cNvSpPr/>
          <p:nvPr/>
        </p:nvSpPr>
        <p:spPr>
          <a:xfrm>
            <a:off x="838200" y="1755648"/>
            <a:ext cx="5811011" cy="4671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sz="2400">
              <a:solidFill>
                <a:srgbClr val="0B49CB"/>
              </a:solidFill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A9698B1-66BF-5940-9AA9-51E6F447C731}"/>
              </a:ext>
            </a:extLst>
          </p:cNvPr>
          <p:cNvSpPr txBox="1"/>
          <p:nvPr/>
        </p:nvSpPr>
        <p:spPr>
          <a:xfrm>
            <a:off x="6986778" y="2105609"/>
            <a:ext cx="4516120" cy="3670877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marR="5080" indent="-342900">
              <a:lnSpc>
                <a:spcPct val="90100"/>
              </a:lnSpc>
              <a:spcBef>
                <a:spcPts val="340"/>
              </a:spcBef>
              <a:buFont typeface="Arial" panose="020B0604020202020204" pitchFamily="34" charset="0"/>
              <a:buChar char="•"/>
            </a:pP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This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query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returns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sz="2800" spc="-20" dirty="0">
                <a:solidFill>
                  <a:srgbClr val="0B49CB"/>
                </a:solidFill>
                <a:latin typeface="Carlito"/>
                <a:cs typeface="Carlito"/>
              </a:rPr>
              <a:t>booster </a:t>
            </a:r>
            <a:r>
              <a:rPr sz="2800" spc="-25" dirty="0">
                <a:solidFill>
                  <a:srgbClr val="0B49CB"/>
                </a:solidFill>
                <a:latin typeface="Carlito"/>
                <a:cs typeface="Carlito"/>
              </a:rPr>
              <a:t>versions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that  carried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highest </a:t>
            </a:r>
            <a:r>
              <a:rPr sz="2800" spc="-10" dirty="0">
                <a:solidFill>
                  <a:srgbClr val="0B49CB"/>
                </a:solidFill>
                <a:latin typeface="Carlito"/>
                <a:cs typeface="Carlito"/>
              </a:rPr>
              <a:t>payload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mass of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15600  kg.</a:t>
            </a:r>
          </a:p>
          <a:p>
            <a:pPr marL="355600" marR="71120" indent="-342900">
              <a:lnSpc>
                <a:spcPts val="2200"/>
              </a:lnSpc>
              <a:spcBef>
                <a:spcPts val="1440"/>
              </a:spcBef>
              <a:buFont typeface="Arial" panose="020B0604020202020204" pitchFamily="34" charset="0"/>
              <a:buChar char="•"/>
            </a:pP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These </a:t>
            </a:r>
            <a:r>
              <a:rPr sz="2800" spc="-20" dirty="0">
                <a:solidFill>
                  <a:srgbClr val="0B49CB"/>
                </a:solidFill>
                <a:latin typeface="Carlito"/>
                <a:cs typeface="Carlito"/>
              </a:rPr>
              <a:t>booster </a:t>
            </a:r>
            <a:r>
              <a:rPr sz="2800" spc="-25" dirty="0">
                <a:solidFill>
                  <a:srgbClr val="0B49CB"/>
                </a:solidFill>
                <a:latin typeface="Carlito"/>
                <a:cs typeface="Carlito"/>
              </a:rPr>
              <a:t>versions </a:t>
            </a:r>
            <a:r>
              <a:rPr sz="2800" spc="-20" dirty="0">
                <a:solidFill>
                  <a:srgbClr val="0B49CB"/>
                </a:solidFill>
                <a:latin typeface="Carlito"/>
                <a:cs typeface="Carlito"/>
              </a:rPr>
              <a:t>are </a:t>
            </a:r>
            <a:r>
              <a:rPr sz="2800" spc="-15" dirty="0">
                <a:solidFill>
                  <a:srgbClr val="0B49CB"/>
                </a:solidFill>
                <a:latin typeface="Carlito"/>
                <a:cs typeface="Carlito"/>
              </a:rPr>
              <a:t>very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similar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and  all </a:t>
            </a:r>
            <a:r>
              <a:rPr sz="2800" spc="-20" dirty="0">
                <a:solidFill>
                  <a:srgbClr val="0B49CB"/>
                </a:solidFill>
                <a:latin typeface="Carlito"/>
                <a:cs typeface="Carlito"/>
              </a:rPr>
              <a:t>are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of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the F9 B5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B10xx.x</a:t>
            </a:r>
            <a:r>
              <a:rPr sz="2800" spc="-14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800" spc="-45" dirty="0">
                <a:solidFill>
                  <a:srgbClr val="0B49CB"/>
                </a:solidFill>
                <a:latin typeface="Carlito"/>
                <a:cs typeface="Carlito"/>
              </a:rPr>
              <a:t>variety.</a:t>
            </a:r>
            <a:endParaRPr sz="28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355600" marR="27305" indent="-342900">
              <a:lnSpc>
                <a:spcPts val="221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This </a:t>
            </a:r>
            <a:r>
              <a:rPr sz="2800" spc="-25" dirty="0">
                <a:solidFill>
                  <a:srgbClr val="0B49CB"/>
                </a:solidFill>
                <a:latin typeface="Carlito"/>
                <a:cs typeface="Carlito"/>
              </a:rPr>
              <a:t>likely </a:t>
            </a:r>
            <a:r>
              <a:rPr sz="2800" spc="-20" dirty="0">
                <a:solidFill>
                  <a:srgbClr val="0B49CB"/>
                </a:solidFill>
                <a:latin typeface="Carlito"/>
                <a:cs typeface="Carlito"/>
              </a:rPr>
              <a:t>indicates </a:t>
            </a:r>
            <a:r>
              <a:rPr sz="2800" spc="-10" dirty="0">
                <a:solidFill>
                  <a:srgbClr val="0B49CB"/>
                </a:solidFill>
                <a:latin typeface="Carlito"/>
                <a:cs typeface="Carlito"/>
              </a:rPr>
              <a:t>payload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mass </a:t>
            </a:r>
            <a:r>
              <a:rPr sz="2800" spc="-25" dirty="0">
                <a:solidFill>
                  <a:srgbClr val="0B49CB"/>
                </a:solidFill>
                <a:latin typeface="Carlito"/>
                <a:cs typeface="Carlito"/>
              </a:rPr>
              <a:t>correlates 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with </a:t>
            </a:r>
            <a:r>
              <a:rPr sz="2800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sz="2800" spc="-20" dirty="0">
                <a:solidFill>
                  <a:srgbClr val="0B49CB"/>
                </a:solidFill>
                <a:latin typeface="Carlito"/>
                <a:cs typeface="Carlito"/>
              </a:rPr>
              <a:t>booster </a:t>
            </a:r>
            <a:r>
              <a:rPr sz="2800" spc="-25" dirty="0">
                <a:solidFill>
                  <a:srgbClr val="0B49CB"/>
                </a:solidFill>
                <a:latin typeface="Carlito"/>
                <a:cs typeface="Carlito"/>
              </a:rPr>
              <a:t>version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that is</a:t>
            </a:r>
            <a:r>
              <a:rPr sz="2800" spc="1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800" spc="-5" dirty="0">
                <a:solidFill>
                  <a:srgbClr val="0B49CB"/>
                </a:solidFill>
                <a:latin typeface="Carlito"/>
                <a:cs typeface="Carlito"/>
              </a:rPr>
              <a:t>used.</a:t>
            </a:r>
            <a:endParaRPr sz="28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64A7F53-7BE8-CA42-BC7F-1DD28E94E488}"/>
              </a:ext>
            </a:extLst>
          </p:cNvPr>
          <p:cNvSpPr txBox="1"/>
          <p:nvPr/>
        </p:nvSpPr>
        <p:spPr>
          <a:xfrm>
            <a:off x="770010" y="4707635"/>
            <a:ext cx="10515598" cy="1231619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This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query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returns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Month,</a:t>
            </a:r>
            <a:r>
              <a:rPr sz="2400" spc="-14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Landing  </a:t>
            </a:r>
            <a:r>
              <a:rPr sz="2400" spc="-10" dirty="0">
                <a:solidFill>
                  <a:srgbClr val="0B49CB"/>
                </a:solidFill>
                <a:latin typeface="Carlito"/>
                <a:cs typeface="Carlito"/>
              </a:rPr>
              <a:t>Outcome, Booster </a:t>
            </a:r>
            <a:r>
              <a:rPr sz="2400" spc="-40" dirty="0">
                <a:solidFill>
                  <a:srgbClr val="0B49CB"/>
                </a:solidFill>
                <a:latin typeface="Carlito"/>
                <a:cs typeface="Carlito"/>
              </a:rPr>
              <a:t>Version, </a:t>
            </a:r>
            <a:r>
              <a:rPr sz="2400" spc="-25" dirty="0">
                <a:solidFill>
                  <a:srgbClr val="0B49CB"/>
                </a:solidFill>
                <a:latin typeface="Carlito"/>
                <a:cs typeface="Carlito"/>
              </a:rPr>
              <a:t>Payload 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Mass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(kg),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and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Launch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site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of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2015  launches </a:t>
            </a:r>
            <a:r>
              <a:rPr sz="2400" spc="-10" dirty="0">
                <a:solidFill>
                  <a:srgbClr val="0B49CB"/>
                </a:solidFill>
                <a:latin typeface="Carlito"/>
                <a:cs typeface="Carlito"/>
              </a:rPr>
              <a:t>where </a:t>
            </a:r>
            <a:r>
              <a:rPr sz="2400" spc="-25" dirty="0">
                <a:solidFill>
                  <a:srgbClr val="0B49CB"/>
                </a:solidFill>
                <a:latin typeface="Carlito"/>
                <a:cs typeface="Carlito"/>
              </a:rPr>
              <a:t>stage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1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failed </a:t>
            </a:r>
            <a:r>
              <a:rPr sz="2400" spc="-15" dirty="0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land  on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a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drone</a:t>
            </a:r>
            <a:r>
              <a:rPr sz="2400" spc="-8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ship.</a:t>
            </a:r>
            <a:endParaRPr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There were two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such</a:t>
            </a:r>
            <a:r>
              <a:rPr sz="2400" spc="-5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occurrences.</a:t>
            </a:r>
            <a:endParaRPr sz="24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FDBB384A-71BA-3247-84C7-C6D18C02D278}"/>
              </a:ext>
            </a:extLst>
          </p:cNvPr>
          <p:cNvSpPr/>
          <p:nvPr/>
        </p:nvSpPr>
        <p:spPr>
          <a:xfrm>
            <a:off x="770010" y="1622717"/>
            <a:ext cx="10515599" cy="2930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673D92FC-0FED-2E43-9195-32DA476FBAFB}"/>
              </a:ext>
            </a:extLst>
          </p:cNvPr>
          <p:cNvSpPr txBox="1"/>
          <p:nvPr/>
        </p:nvSpPr>
        <p:spPr>
          <a:xfrm>
            <a:off x="6923278" y="2256789"/>
            <a:ext cx="4707890" cy="398243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355600" marR="5080" indent="-342900">
              <a:lnSpc>
                <a:spcPct val="918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This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query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returns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a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list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of successful</a:t>
            </a:r>
            <a:r>
              <a:rPr sz="2400" spc="-12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landings  and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between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2010-06-04 and 2017-03-20  </a:t>
            </a:r>
            <a:r>
              <a:rPr sz="2400" spc="-25" dirty="0">
                <a:solidFill>
                  <a:srgbClr val="0B49CB"/>
                </a:solidFill>
                <a:latin typeface="Carlito"/>
                <a:cs typeface="Carlito"/>
              </a:rPr>
              <a:t>inclusively.</a:t>
            </a:r>
            <a:endParaRPr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355600" marR="464184" indent="-342900">
              <a:lnSpc>
                <a:spcPct val="91800"/>
              </a:lnSpc>
              <a:spcBef>
                <a:spcPts val="1395"/>
              </a:spcBef>
              <a:buFont typeface="Arial" panose="020B0604020202020204" pitchFamily="34" charset="0"/>
              <a:buChar char="•"/>
            </a:pP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There </a:t>
            </a:r>
            <a:r>
              <a:rPr sz="2400" spc="-15" dirty="0">
                <a:solidFill>
                  <a:srgbClr val="0B49CB"/>
                </a:solidFill>
                <a:latin typeface="Carlito"/>
                <a:cs typeface="Carlito"/>
              </a:rPr>
              <a:t>are two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types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of successful</a:t>
            </a:r>
            <a:r>
              <a:rPr sz="2400" spc="-9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landing 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outcomes: drone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ship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and </a:t>
            </a:r>
            <a:r>
              <a:rPr sz="2400" spc="-15" dirty="0">
                <a:solidFill>
                  <a:srgbClr val="0B49CB"/>
                </a:solidFill>
                <a:latin typeface="Carlito"/>
                <a:cs typeface="Carlito"/>
              </a:rPr>
              <a:t>ground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pad 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landings.</a:t>
            </a:r>
          </a:p>
          <a:p>
            <a:pPr marL="355600" marR="561975" indent="-342900">
              <a:lnSpc>
                <a:spcPts val="2300"/>
              </a:lnSpc>
              <a:spcBef>
                <a:spcPts val="1160"/>
              </a:spcBef>
              <a:buFont typeface="Arial" panose="020B0604020202020204" pitchFamily="34" charset="0"/>
              <a:buChar char="•"/>
            </a:pP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There were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8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successful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landings in</a:t>
            </a:r>
            <a:r>
              <a:rPr sz="2400" spc="-13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400" spc="-25" dirty="0">
                <a:solidFill>
                  <a:srgbClr val="0B49CB"/>
                </a:solidFill>
                <a:latin typeface="Carlito"/>
                <a:cs typeface="Carlito"/>
              </a:rPr>
              <a:t>total 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during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this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time</a:t>
            </a:r>
            <a:r>
              <a:rPr sz="2400" spc="-8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period</a:t>
            </a:r>
            <a:endParaRPr sz="24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8157EAA8-ADE8-BC40-A8BF-50BDF796007C}"/>
              </a:ext>
            </a:extLst>
          </p:cNvPr>
          <p:cNvSpPr/>
          <p:nvPr/>
        </p:nvSpPr>
        <p:spPr>
          <a:xfrm>
            <a:off x="478536" y="2307334"/>
            <a:ext cx="6257544" cy="3235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	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B335601-DEAB-CE4D-B241-4F3494F6894A}"/>
              </a:ext>
            </a:extLst>
          </p:cNvPr>
          <p:cNvSpPr txBox="1"/>
          <p:nvPr/>
        </p:nvSpPr>
        <p:spPr>
          <a:xfrm>
            <a:off x="820013" y="5535879"/>
            <a:ext cx="9882505" cy="92698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2290"/>
              </a:lnSpc>
              <a:spcBef>
                <a:spcPts val="270"/>
              </a:spcBef>
            </a:pP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The left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map </a:t>
            </a:r>
            <a:r>
              <a:rPr sz="2400" spc="-15" dirty="0">
                <a:solidFill>
                  <a:srgbClr val="0B49CB"/>
                </a:solidFill>
                <a:latin typeface="Carlito"/>
                <a:cs typeface="Carlito"/>
              </a:rPr>
              <a:t>shows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all launch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sites </a:t>
            </a:r>
            <a:r>
              <a:rPr sz="2400" spc="-25" dirty="0">
                <a:solidFill>
                  <a:srgbClr val="0B49CB"/>
                </a:solidFill>
                <a:latin typeface="Carlito"/>
                <a:cs typeface="Carlito"/>
              </a:rPr>
              <a:t>relative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US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map.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The right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map </a:t>
            </a:r>
            <a:r>
              <a:rPr sz="2400" spc="-15" dirty="0">
                <a:solidFill>
                  <a:srgbClr val="0B49CB"/>
                </a:solidFill>
                <a:latin typeface="Carlito"/>
                <a:cs typeface="Carlito"/>
              </a:rPr>
              <a:t>shows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two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Florida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launch 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sites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since they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are </a:t>
            </a:r>
            <a:r>
              <a:rPr sz="2400" spc="-15" dirty="0">
                <a:solidFill>
                  <a:srgbClr val="0B49CB"/>
                </a:solidFill>
                <a:latin typeface="Carlito"/>
                <a:cs typeface="Carlito"/>
              </a:rPr>
              <a:t>very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close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each </a:t>
            </a:r>
            <a:r>
              <a:rPr sz="2400" spc="-65" dirty="0">
                <a:solidFill>
                  <a:srgbClr val="0B49CB"/>
                </a:solidFill>
                <a:latin typeface="Carlito"/>
                <a:cs typeface="Carlito"/>
              </a:rPr>
              <a:t>other.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All launch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sites are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near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the</a:t>
            </a:r>
            <a:r>
              <a:rPr sz="2400" spc="12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ocean.</a:t>
            </a:r>
            <a:endParaRPr sz="24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33BF96BA-CF5C-E24F-A697-558D42D8E5F3}"/>
              </a:ext>
            </a:extLst>
          </p:cNvPr>
          <p:cNvSpPr/>
          <p:nvPr/>
        </p:nvSpPr>
        <p:spPr>
          <a:xfrm>
            <a:off x="854963" y="1796795"/>
            <a:ext cx="10279380" cy="3614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Color-Coded Launch Markers	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05D7BC9-220D-9B43-A28E-519ED6F5388D}"/>
              </a:ext>
            </a:extLst>
          </p:cNvPr>
          <p:cNvSpPr txBox="1"/>
          <p:nvPr/>
        </p:nvSpPr>
        <p:spPr>
          <a:xfrm>
            <a:off x="995868" y="5532539"/>
            <a:ext cx="10289743" cy="611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05"/>
              </a:lnSpc>
              <a:spcBef>
                <a:spcPts val="100"/>
              </a:spcBef>
            </a:pPr>
            <a:r>
              <a:rPr sz="2000" spc="-25" dirty="0">
                <a:solidFill>
                  <a:srgbClr val="0B49CB"/>
                </a:solidFill>
                <a:latin typeface="Carlito"/>
                <a:cs typeface="Carlito"/>
              </a:rPr>
              <a:t>Clusters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on </a:t>
            </a:r>
            <a:r>
              <a:rPr sz="2000" spc="-15" dirty="0">
                <a:solidFill>
                  <a:srgbClr val="0B49CB"/>
                </a:solidFill>
                <a:latin typeface="Carlito"/>
                <a:cs typeface="Carlito"/>
              </a:rPr>
              <a:t>Folium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map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can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be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clicked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on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to display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each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landing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(green icon)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and</a:t>
            </a:r>
            <a:r>
              <a:rPr sz="2000" spc="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failed</a:t>
            </a:r>
            <a:endParaRPr sz="20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landing </a:t>
            </a:r>
            <a:r>
              <a:rPr sz="2000" spc="-15" dirty="0">
                <a:solidFill>
                  <a:srgbClr val="0B49CB"/>
                </a:solidFill>
                <a:latin typeface="Carlito"/>
                <a:cs typeface="Carlito"/>
              </a:rPr>
              <a:t>(red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icon).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In this </a:t>
            </a:r>
            <a:r>
              <a:rPr sz="2000" spc="-25" dirty="0">
                <a:solidFill>
                  <a:srgbClr val="0B49CB"/>
                </a:solidFill>
                <a:latin typeface="Carlito"/>
                <a:cs typeface="Carlito"/>
              </a:rPr>
              <a:t>example </a:t>
            </a:r>
            <a:r>
              <a:rPr sz="2000" spc="-40" dirty="0">
                <a:solidFill>
                  <a:srgbClr val="0B49CB"/>
                </a:solidFill>
                <a:latin typeface="Carlito"/>
                <a:cs typeface="Carlito"/>
              </a:rPr>
              <a:t>VAFB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SLC-4E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shows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4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successful landings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and 6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failed</a:t>
            </a:r>
            <a:r>
              <a:rPr sz="2000" spc="-6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landings.</a:t>
            </a:r>
            <a:endParaRPr sz="20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CDACC44-AEC0-3440-98B5-FC2814F02BD2}"/>
              </a:ext>
            </a:extLst>
          </p:cNvPr>
          <p:cNvSpPr/>
          <p:nvPr/>
        </p:nvSpPr>
        <p:spPr>
          <a:xfrm>
            <a:off x="2889504" y="1801367"/>
            <a:ext cx="5620512" cy="3511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Key Location Proximities	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C3E28C3-9734-0647-B6DC-07D459DBF4A0}"/>
              </a:ext>
            </a:extLst>
          </p:cNvPr>
          <p:cNvSpPr txBox="1"/>
          <p:nvPr/>
        </p:nvSpPr>
        <p:spPr>
          <a:xfrm>
            <a:off x="1084275" y="5141214"/>
            <a:ext cx="9933940" cy="106235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 algn="just">
              <a:lnSpc>
                <a:spcPct val="80000"/>
              </a:lnSpc>
              <a:spcBef>
                <a:spcPts val="585"/>
              </a:spcBef>
            </a:pP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Using </a:t>
            </a:r>
            <a:r>
              <a:rPr sz="2000" spc="-10" dirty="0">
                <a:solidFill>
                  <a:srgbClr val="0B49CB"/>
                </a:solidFill>
                <a:latin typeface="Carlito"/>
                <a:cs typeface="Carlito"/>
              </a:rPr>
              <a:t>KSC </a:t>
            </a:r>
            <a:r>
              <a:rPr sz="2000" spc="-15" dirty="0">
                <a:solidFill>
                  <a:srgbClr val="0B49CB"/>
                </a:solidFill>
                <a:latin typeface="Carlito"/>
                <a:cs typeface="Carlito"/>
              </a:rPr>
              <a:t>LC-39A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as an </a:t>
            </a:r>
            <a:r>
              <a:rPr sz="2000" spc="-25" dirty="0">
                <a:solidFill>
                  <a:srgbClr val="0B49CB"/>
                </a:solidFill>
                <a:latin typeface="Carlito"/>
                <a:cs typeface="Carlito"/>
              </a:rPr>
              <a:t>example,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0B49CB"/>
                </a:solidFill>
                <a:latin typeface="Carlito"/>
                <a:cs typeface="Carlito"/>
              </a:rPr>
              <a:t>sites are </a:t>
            </a:r>
            <a:r>
              <a:rPr sz="2000" spc="-10" dirty="0">
                <a:solidFill>
                  <a:srgbClr val="0B49CB"/>
                </a:solidFill>
                <a:latin typeface="Carlito"/>
                <a:cs typeface="Carlito"/>
              </a:rPr>
              <a:t>very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close </a:t>
            </a:r>
            <a:r>
              <a:rPr sz="2000" spc="-25" dirty="0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sz="2000" spc="-35" dirty="0">
                <a:solidFill>
                  <a:srgbClr val="0B49CB"/>
                </a:solidFill>
                <a:latin typeface="Carlito"/>
                <a:cs typeface="Carlito"/>
              </a:rPr>
              <a:t>railways </a:t>
            </a:r>
            <a:r>
              <a:rPr sz="2000" spc="-25" dirty="0">
                <a:solidFill>
                  <a:srgbClr val="0B49CB"/>
                </a:solidFill>
                <a:latin typeface="Carlito"/>
                <a:cs typeface="Carlito"/>
              </a:rPr>
              <a:t>for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large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part and supply  </a:t>
            </a:r>
            <a:r>
              <a:rPr sz="2000" spc="-10" dirty="0">
                <a:solidFill>
                  <a:srgbClr val="0B49CB"/>
                </a:solidFill>
                <a:latin typeface="Carlito"/>
                <a:cs typeface="Carlito"/>
              </a:rPr>
              <a:t>transportation.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Launch </a:t>
            </a:r>
            <a:r>
              <a:rPr sz="2000" spc="-15" dirty="0">
                <a:solidFill>
                  <a:srgbClr val="0B49CB"/>
                </a:solidFill>
                <a:latin typeface="Carlito"/>
                <a:cs typeface="Carlito"/>
              </a:rPr>
              <a:t>sites are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close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sz="2000" spc="-25" dirty="0">
                <a:solidFill>
                  <a:srgbClr val="0B49CB"/>
                </a:solidFill>
                <a:latin typeface="Carlito"/>
                <a:cs typeface="Carlito"/>
              </a:rPr>
              <a:t>highways </a:t>
            </a:r>
            <a:r>
              <a:rPr sz="2000" spc="-30" dirty="0">
                <a:solidFill>
                  <a:srgbClr val="0B49CB"/>
                </a:solidFill>
                <a:latin typeface="Carlito"/>
                <a:cs typeface="Carlito"/>
              </a:rPr>
              <a:t>for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human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0B49CB"/>
                </a:solidFill>
                <a:latin typeface="Carlito"/>
                <a:cs typeface="Carlito"/>
              </a:rPr>
              <a:t>supply transport. Launch </a:t>
            </a:r>
            <a:r>
              <a:rPr sz="2000" spc="-15" dirty="0">
                <a:solidFill>
                  <a:srgbClr val="0B49CB"/>
                </a:solidFill>
                <a:latin typeface="Carlito"/>
                <a:cs typeface="Carlito"/>
              </a:rPr>
              <a:t>sites 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are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also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close </a:t>
            </a:r>
            <a:r>
              <a:rPr sz="2000" spc="-15" dirty="0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sz="2000" spc="-10" dirty="0">
                <a:solidFill>
                  <a:srgbClr val="0B49CB"/>
                </a:solidFill>
                <a:latin typeface="Carlito"/>
                <a:cs typeface="Carlito"/>
              </a:rPr>
              <a:t>coasts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and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relatively </a:t>
            </a:r>
            <a:r>
              <a:rPr sz="2000" spc="-25" dirty="0">
                <a:solidFill>
                  <a:srgbClr val="0B49CB"/>
                </a:solidFill>
                <a:latin typeface="Carlito"/>
                <a:cs typeface="Carlito"/>
              </a:rPr>
              <a:t>far from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cities so </a:t>
            </a:r>
            <a:r>
              <a:rPr sz="2000" spc="-10" dirty="0">
                <a:solidFill>
                  <a:srgbClr val="0B49CB"/>
                </a:solidFill>
                <a:latin typeface="Carlito"/>
                <a:cs typeface="Carlito"/>
              </a:rPr>
              <a:t>that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launch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failures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can land in the sea </a:t>
            </a:r>
            <a:r>
              <a:rPr sz="2000" spc="-40" dirty="0">
                <a:solidFill>
                  <a:srgbClr val="0B49CB"/>
                </a:solidFill>
                <a:latin typeface="Carlito"/>
                <a:cs typeface="Carlito"/>
              </a:rPr>
              <a:t>to  </a:t>
            </a:r>
            <a:r>
              <a:rPr sz="2000" spc="-25" dirty="0">
                <a:solidFill>
                  <a:srgbClr val="0B49CB"/>
                </a:solidFill>
                <a:latin typeface="Carlito"/>
                <a:cs typeface="Carlito"/>
              </a:rPr>
              <a:t>avoid </a:t>
            </a:r>
            <a:r>
              <a:rPr sz="2000" spc="-40" dirty="0">
                <a:solidFill>
                  <a:srgbClr val="0B49CB"/>
                </a:solidFill>
                <a:latin typeface="Carlito"/>
                <a:cs typeface="Carlito"/>
              </a:rPr>
              <a:t>rockets </a:t>
            </a:r>
            <a:r>
              <a:rPr sz="2000" spc="-10" dirty="0">
                <a:solidFill>
                  <a:srgbClr val="0B49CB"/>
                </a:solidFill>
                <a:latin typeface="Carlito"/>
                <a:cs typeface="Carlito"/>
              </a:rPr>
              <a:t>falling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on densely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populated</a:t>
            </a:r>
            <a:r>
              <a:rPr sz="2000" spc="-3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areas.</a:t>
            </a:r>
            <a:endParaRPr sz="20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664C68A7-E1A6-0A4E-9A4A-C3075A6A5069}"/>
              </a:ext>
            </a:extLst>
          </p:cNvPr>
          <p:cNvSpPr/>
          <p:nvPr/>
        </p:nvSpPr>
        <p:spPr>
          <a:xfrm>
            <a:off x="1097280" y="1837944"/>
            <a:ext cx="8389620" cy="1723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5">
            <a:extLst>
              <a:ext uri="{FF2B5EF4-FFF2-40B4-BE49-F238E27FC236}">
                <a16:creationId xmlns:a16="http://schemas.microsoft.com/office/drawing/2014/main" id="{8002D398-BECB-D84D-9F9D-ACC57289DB64}"/>
              </a:ext>
            </a:extLst>
          </p:cNvPr>
          <p:cNvGrpSpPr/>
          <p:nvPr/>
        </p:nvGrpSpPr>
        <p:grpSpPr>
          <a:xfrm>
            <a:off x="2802635" y="3552444"/>
            <a:ext cx="7505700" cy="1562100"/>
            <a:chOff x="2802635" y="3552444"/>
            <a:chExt cx="7505700" cy="1562100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E53DD98E-34F2-2D41-9FE1-182F57462410}"/>
                </a:ext>
              </a:extLst>
            </p:cNvPr>
            <p:cNvSpPr/>
            <p:nvPr/>
          </p:nvSpPr>
          <p:spPr>
            <a:xfrm>
              <a:off x="2802635" y="3552444"/>
              <a:ext cx="3409188" cy="15148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EC588372-6D9B-B640-BF50-C10E8F1000BB}"/>
                </a:ext>
              </a:extLst>
            </p:cNvPr>
            <p:cNvSpPr/>
            <p:nvPr/>
          </p:nvSpPr>
          <p:spPr>
            <a:xfrm>
              <a:off x="6211823" y="3552444"/>
              <a:ext cx="4096512" cy="15620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Across Launch Sites	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05DFDF7D-D089-9448-A75E-60B722DF2572}"/>
              </a:ext>
            </a:extLst>
          </p:cNvPr>
          <p:cNvSpPr txBox="1"/>
          <p:nvPr/>
        </p:nvSpPr>
        <p:spPr>
          <a:xfrm>
            <a:off x="4795936" y="1737304"/>
            <a:ext cx="6344816" cy="303519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This is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distribution of successful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landings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across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all launch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sites.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CCAFS </a:t>
            </a:r>
            <a:r>
              <a:rPr sz="2400" spc="-10" dirty="0">
                <a:solidFill>
                  <a:srgbClr val="0B49CB"/>
                </a:solidFill>
                <a:latin typeface="Carlito"/>
                <a:cs typeface="Carlito"/>
              </a:rPr>
              <a:t>LC-40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is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old name of  CCAFS SLC-40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so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CCAFS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and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KSC </a:t>
            </a:r>
            <a:r>
              <a:rPr sz="2400" spc="-35" dirty="0">
                <a:solidFill>
                  <a:srgbClr val="0B49CB"/>
                </a:solidFill>
                <a:latin typeface="Carlito"/>
                <a:cs typeface="Carlito"/>
              </a:rPr>
              <a:t>have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same amount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of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successful landings, but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a majority of the 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successful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landings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where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performed </a:t>
            </a:r>
            <a:r>
              <a:rPr sz="2400" spc="-25" dirty="0">
                <a:solidFill>
                  <a:srgbClr val="0B49CB"/>
                </a:solidFill>
                <a:latin typeface="Carlito"/>
                <a:cs typeface="Carlito"/>
              </a:rPr>
              <a:t>before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name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change. </a:t>
            </a:r>
            <a:r>
              <a:rPr sz="2400" spc="-40" dirty="0">
                <a:solidFill>
                  <a:srgbClr val="0B49CB"/>
                </a:solidFill>
                <a:latin typeface="Carlito"/>
                <a:cs typeface="Carlito"/>
              </a:rPr>
              <a:t>VAFB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has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smallest share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of successful 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landings.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This </a:t>
            </a:r>
            <a:r>
              <a:rPr sz="2400" spc="-25" dirty="0">
                <a:solidFill>
                  <a:srgbClr val="0B49CB"/>
                </a:solidFill>
                <a:latin typeface="Carlito"/>
                <a:cs typeface="Carlito"/>
              </a:rPr>
              <a:t>may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be due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smaller sample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and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increase in </a:t>
            </a:r>
            <a:r>
              <a:rPr sz="2400" spc="-15" dirty="0">
                <a:solidFill>
                  <a:srgbClr val="0B49CB"/>
                </a:solidFill>
                <a:latin typeface="Carlito"/>
                <a:cs typeface="Carlito"/>
              </a:rPr>
              <a:t>difficulty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of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launching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in </a:t>
            </a:r>
            <a:r>
              <a:rPr sz="2400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sz="2400" spc="-25" dirty="0">
                <a:solidFill>
                  <a:srgbClr val="0B49CB"/>
                </a:solidFill>
                <a:latin typeface="Carlito"/>
                <a:cs typeface="Carlito"/>
              </a:rPr>
              <a:t>west</a:t>
            </a:r>
            <a:r>
              <a:rPr sz="2400" spc="-6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0B49CB"/>
                </a:solidFill>
                <a:latin typeface="Carlito"/>
                <a:cs typeface="Carlito"/>
              </a:rPr>
              <a:t>coast.</a:t>
            </a:r>
            <a:endParaRPr sz="24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2A2A8C2B-855E-1B42-A452-734CEB4475F4}"/>
              </a:ext>
            </a:extLst>
          </p:cNvPr>
          <p:cNvSpPr/>
          <p:nvPr/>
        </p:nvSpPr>
        <p:spPr>
          <a:xfrm>
            <a:off x="848055" y="1737304"/>
            <a:ext cx="2570988" cy="2581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54FE3629-07ED-7F46-8A1F-F38792337B0E}"/>
              </a:ext>
            </a:extLst>
          </p:cNvPr>
          <p:cNvSpPr/>
          <p:nvPr/>
        </p:nvSpPr>
        <p:spPr>
          <a:xfrm>
            <a:off x="3419043" y="2190951"/>
            <a:ext cx="1085087" cy="665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20012E2-1876-6642-AA9C-C7FBB8D52910}"/>
              </a:ext>
            </a:extLst>
          </p:cNvPr>
          <p:cNvSpPr txBox="1"/>
          <p:nvPr/>
        </p:nvSpPr>
        <p:spPr>
          <a:xfrm>
            <a:off x="828068" y="1768316"/>
            <a:ext cx="6793230" cy="445706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499995">
              <a:lnSpc>
                <a:spcPct val="100000"/>
              </a:lnSpc>
              <a:spcBef>
                <a:spcPts val="1270"/>
              </a:spcBef>
            </a:pPr>
            <a:r>
              <a:rPr sz="3000" u="heavy" spc="-20" dirty="0">
                <a:solidFill>
                  <a:srgbClr val="0B49CB"/>
                </a:solidFill>
                <a:uFill>
                  <a:solidFill>
                    <a:srgbClr val="BB562C"/>
                  </a:solidFill>
                </a:uFill>
                <a:latin typeface="Carlito"/>
                <a:cs typeface="Carlito"/>
              </a:rPr>
              <a:t>Background:</a:t>
            </a:r>
            <a:endParaRPr sz="30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sz="2200" spc="-20" dirty="0">
                <a:solidFill>
                  <a:srgbClr val="0B49CB"/>
                </a:solidFill>
                <a:latin typeface="Carlito"/>
                <a:cs typeface="Carlito"/>
              </a:rPr>
              <a:t>Commercial </a:t>
            </a:r>
            <a:r>
              <a:rPr sz="2200" spc="-10" dirty="0">
                <a:solidFill>
                  <a:srgbClr val="0B49CB"/>
                </a:solidFill>
                <a:latin typeface="Carlito"/>
                <a:cs typeface="Carlito"/>
              </a:rPr>
              <a:t>Space </a:t>
            </a:r>
            <a:r>
              <a:rPr sz="2200" spc="-25" dirty="0">
                <a:solidFill>
                  <a:srgbClr val="0B49CB"/>
                </a:solidFill>
                <a:latin typeface="Carlito"/>
                <a:cs typeface="Carlito"/>
              </a:rPr>
              <a:t>Age </a:t>
            </a:r>
            <a:r>
              <a:rPr sz="2200" spc="-5" dirty="0">
                <a:solidFill>
                  <a:srgbClr val="0B49CB"/>
                </a:solidFill>
                <a:latin typeface="Carlito"/>
                <a:cs typeface="Carlito"/>
              </a:rPr>
              <a:t>is</a:t>
            </a:r>
            <a:r>
              <a:rPr sz="2200" spc="5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0B49CB"/>
                </a:solidFill>
                <a:latin typeface="Carlito"/>
                <a:cs typeface="Carlito"/>
              </a:rPr>
              <a:t>Here</a:t>
            </a:r>
            <a:endParaRPr sz="22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sz="2200" spc="-15" dirty="0">
                <a:solidFill>
                  <a:srgbClr val="0B49CB"/>
                </a:solidFill>
                <a:latin typeface="Carlito"/>
                <a:cs typeface="Carlito"/>
              </a:rPr>
              <a:t>Space </a:t>
            </a:r>
            <a:r>
              <a:rPr sz="2200" spc="-5" dirty="0">
                <a:solidFill>
                  <a:srgbClr val="0B49CB"/>
                </a:solidFill>
                <a:latin typeface="Carlito"/>
                <a:cs typeface="Carlito"/>
              </a:rPr>
              <a:t>X </a:t>
            </a:r>
            <a:r>
              <a:rPr sz="2200" spc="-15" dirty="0">
                <a:solidFill>
                  <a:srgbClr val="0B49CB"/>
                </a:solidFill>
                <a:latin typeface="Carlito"/>
                <a:cs typeface="Carlito"/>
              </a:rPr>
              <a:t>has </a:t>
            </a:r>
            <a:r>
              <a:rPr sz="2200" spc="-20" dirty="0">
                <a:solidFill>
                  <a:srgbClr val="0B49CB"/>
                </a:solidFill>
                <a:latin typeface="Carlito"/>
                <a:cs typeface="Carlito"/>
              </a:rPr>
              <a:t>best pricing </a:t>
            </a:r>
            <a:r>
              <a:rPr sz="2200" spc="-15" dirty="0">
                <a:solidFill>
                  <a:srgbClr val="0B49CB"/>
                </a:solidFill>
                <a:latin typeface="Carlito"/>
                <a:cs typeface="Carlito"/>
              </a:rPr>
              <a:t>($62 </a:t>
            </a:r>
            <a:r>
              <a:rPr sz="2200" spc="-5" dirty="0">
                <a:solidFill>
                  <a:srgbClr val="0B49CB"/>
                </a:solidFill>
                <a:latin typeface="Carlito"/>
                <a:cs typeface="Carlito"/>
              </a:rPr>
              <a:t>million </a:t>
            </a:r>
            <a:r>
              <a:rPr sz="2200" spc="-15" dirty="0">
                <a:solidFill>
                  <a:srgbClr val="0B49CB"/>
                </a:solidFill>
                <a:latin typeface="Carlito"/>
                <a:cs typeface="Carlito"/>
              </a:rPr>
              <a:t>vs. </a:t>
            </a:r>
            <a:r>
              <a:rPr sz="2200" spc="-5" dirty="0">
                <a:solidFill>
                  <a:srgbClr val="0B49CB"/>
                </a:solidFill>
                <a:latin typeface="Carlito"/>
                <a:cs typeface="Carlito"/>
              </a:rPr>
              <a:t>$165 million</a:t>
            </a:r>
            <a:r>
              <a:rPr sz="2200" spc="2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0B49CB"/>
                </a:solidFill>
                <a:latin typeface="Carlito"/>
                <a:cs typeface="Carlito"/>
              </a:rPr>
              <a:t>USD)</a:t>
            </a:r>
            <a:endParaRPr sz="22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sz="2200" spc="-25" dirty="0">
                <a:solidFill>
                  <a:srgbClr val="0B49CB"/>
                </a:solidFill>
                <a:latin typeface="Carlito"/>
                <a:cs typeface="Carlito"/>
              </a:rPr>
              <a:t>Largely </a:t>
            </a:r>
            <a:r>
              <a:rPr sz="2200" spc="-15" dirty="0">
                <a:solidFill>
                  <a:srgbClr val="0B49CB"/>
                </a:solidFill>
                <a:latin typeface="Carlito"/>
                <a:cs typeface="Carlito"/>
              </a:rPr>
              <a:t>due </a:t>
            </a:r>
            <a:r>
              <a:rPr sz="2200" spc="-30" dirty="0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sz="2200" spc="-5" dirty="0">
                <a:solidFill>
                  <a:srgbClr val="0B49CB"/>
                </a:solidFill>
                <a:latin typeface="Carlito"/>
                <a:cs typeface="Carlito"/>
              </a:rPr>
              <a:t>ability </a:t>
            </a:r>
            <a:r>
              <a:rPr sz="2200" spc="-30" dirty="0">
                <a:solidFill>
                  <a:srgbClr val="0B49CB"/>
                </a:solidFill>
                <a:latin typeface="Carlito"/>
                <a:cs typeface="Carlito"/>
              </a:rPr>
              <a:t>to recover </a:t>
            </a:r>
            <a:r>
              <a:rPr sz="2200" spc="-15" dirty="0">
                <a:solidFill>
                  <a:srgbClr val="0B49CB"/>
                </a:solidFill>
                <a:latin typeface="Carlito"/>
                <a:cs typeface="Carlito"/>
              </a:rPr>
              <a:t>part </a:t>
            </a:r>
            <a:r>
              <a:rPr sz="2200" dirty="0">
                <a:solidFill>
                  <a:srgbClr val="0B49CB"/>
                </a:solidFill>
                <a:latin typeface="Carlito"/>
                <a:cs typeface="Carlito"/>
              </a:rPr>
              <a:t>of </a:t>
            </a:r>
            <a:r>
              <a:rPr sz="2200" spc="-45" dirty="0">
                <a:solidFill>
                  <a:srgbClr val="0B49CB"/>
                </a:solidFill>
                <a:latin typeface="Carlito"/>
                <a:cs typeface="Carlito"/>
              </a:rPr>
              <a:t>rocket </a:t>
            </a:r>
            <a:r>
              <a:rPr sz="2200" spc="-25" dirty="0">
                <a:solidFill>
                  <a:srgbClr val="0B49CB"/>
                </a:solidFill>
                <a:latin typeface="Carlito"/>
                <a:cs typeface="Carlito"/>
              </a:rPr>
              <a:t>(Stage</a:t>
            </a:r>
            <a:r>
              <a:rPr sz="2200" spc="13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0B49CB"/>
                </a:solidFill>
                <a:latin typeface="Carlito"/>
                <a:cs typeface="Carlito"/>
              </a:rPr>
              <a:t>1)</a:t>
            </a:r>
            <a:endParaRPr sz="22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sz="2200" spc="-15" dirty="0">
                <a:solidFill>
                  <a:srgbClr val="0B49CB"/>
                </a:solidFill>
                <a:latin typeface="Carlito"/>
                <a:cs typeface="Carlito"/>
              </a:rPr>
              <a:t>Space </a:t>
            </a:r>
            <a:r>
              <a:rPr sz="2200" spc="-5" dirty="0">
                <a:solidFill>
                  <a:srgbClr val="0B49CB"/>
                </a:solidFill>
                <a:latin typeface="Carlito"/>
                <a:cs typeface="Carlito"/>
              </a:rPr>
              <a:t>Y </a:t>
            </a:r>
            <a:r>
              <a:rPr sz="2200" spc="-25" dirty="0">
                <a:solidFill>
                  <a:srgbClr val="0B49CB"/>
                </a:solidFill>
                <a:latin typeface="Carlito"/>
                <a:cs typeface="Carlito"/>
              </a:rPr>
              <a:t>wants </a:t>
            </a:r>
            <a:r>
              <a:rPr sz="2200" spc="-30" dirty="0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sz="2200" spc="-25" dirty="0">
                <a:solidFill>
                  <a:srgbClr val="0B49CB"/>
                </a:solidFill>
                <a:latin typeface="Carlito"/>
                <a:cs typeface="Carlito"/>
              </a:rPr>
              <a:t>compete </a:t>
            </a:r>
            <a:r>
              <a:rPr sz="2200" spc="-5" dirty="0">
                <a:solidFill>
                  <a:srgbClr val="0B49CB"/>
                </a:solidFill>
                <a:latin typeface="Carlito"/>
                <a:cs typeface="Carlito"/>
              </a:rPr>
              <a:t>with </a:t>
            </a:r>
            <a:r>
              <a:rPr sz="2200" spc="-10" dirty="0">
                <a:solidFill>
                  <a:srgbClr val="0B49CB"/>
                </a:solidFill>
                <a:latin typeface="Carlito"/>
                <a:cs typeface="Carlito"/>
              </a:rPr>
              <a:t>Space</a:t>
            </a:r>
            <a:r>
              <a:rPr sz="2200" spc="6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0B49CB"/>
                </a:solidFill>
                <a:latin typeface="Carlito"/>
                <a:cs typeface="Carlito"/>
              </a:rPr>
              <a:t>X</a:t>
            </a:r>
            <a:endParaRPr sz="2200" dirty="0">
              <a:solidFill>
                <a:srgbClr val="0B49CB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BB562C"/>
              </a:buClr>
              <a:buFont typeface="Arial"/>
              <a:buChar char="•"/>
            </a:pPr>
            <a:endParaRPr sz="2500" dirty="0">
              <a:solidFill>
                <a:srgbClr val="0B49CB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BB562C"/>
              </a:buClr>
              <a:buFont typeface="Arial"/>
              <a:buChar char="•"/>
            </a:pPr>
            <a:endParaRPr sz="335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144780" algn="ctr">
              <a:lnSpc>
                <a:spcPct val="100000"/>
              </a:lnSpc>
            </a:pPr>
            <a:r>
              <a:rPr sz="3000" u="heavy" spc="-20" dirty="0">
                <a:solidFill>
                  <a:srgbClr val="0B49CB"/>
                </a:solidFill>
                <a:uFill>
                  <a:solidFill>
                    <a:srgbClr val="BB562C"/>
                  </a:solidFill>
                </a:uFill>
                <a:latin typeface="Carlito"/>
                <a:cs typeface="Carlito"/>
              </a:rPr>
              <a:t>Problem:</a:t>
            </a:r>
            <a:endParaRPr sz="30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240665" marR="591185" indent="-240665">
              <a:lnSpc>
                <a:spcPts val="2510"/>
              </a:lnSpc>
              <a:spcBef>
                <a:spcPts val="9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0B49CB"/>
                </a:solidFill>
                <a:latin typeface="Carlito"/>
                <a:cs typeface="Carlito"/>
              </a:rPr>
              <a:t>Space </a:t>
            </a:r>
            <a:r>
              <a:rPr sz="2200" spc="-5" dirty="0">
                <a:solidFill>
                  <a:srgbClr val="0B49CB"/>
                </a:solidFill>
                <a:latin typeface="Carlito"/>
                <a:cs typeface="Carlito"/>
              </a:rPr>
              <a:t>Y </a:t>
            </a:r>
            <a:r>
              <a:rPr sz="2200" spc="-25" dirty="0">
                <a:solidFill>
                  <a:srgbClr val="0B49CB"/>
                </a:solidFill>
                <a:latin typeface="Carlito"/>
                <a:cs typeface="Carlito"/>
              </a:rPr>
              <a:t>tasks </a:t>
            </a:r>
            <a:r>
              <a:rPr sz="2200" spc="-5" dirty="0">
                <a:solidFill>
                  <a:srgbClr val="0B49CB"/>
                </a:solidFill>
                <a:latin typeface="Carlito"/>
                <a:cs typeface="Carlito"/>
              </a:rPr>
              <a:t>us </a:t>
            </a:r>
            <a:r>
              <a:rPr sz="2200" spc="-30" dirty="0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sz="2200" spc="-25" dirty="0">
                <a:solidFill>
                  <a:srgbClr val="0B49CB"/>
                </a:solidFill>
                <a:latin typeface="Carlito"/>
                <a:cs typeface="Carlito"/>
              </a:rPr>
              <a:t>train </a:t>
            </a:r>
            <a:r>
              <a:rPr sz="2200" spc="-5" dirty="0">
                <a:solidFill>
                  <a:srgbClr val="0B49CB"/>
                </a:solidFill>
                <a:latin typeface="Carlito"/>
                <a:cs typeface="Carlito"/>
              </a:rPr>
              <a:t>a machine learning model </a:t>
            </a:r>
            <a:r>
              <a:rPr sz="2200" spc="-60" dirty="0">
                <a:solidFill>
                  <a:srgbClr val="0B49CB"/>
                </a:solidFill>
                <a:latin typeface="Carlito"/>
                <a:cs typeface="Carlito"/>
              </a:rPr>
              <a:t>to  </a:t>
            </a:r>
            <a:r>
              <a:rPr sz="2200" spc="-20" dirty="0">
                <a:solidFill>
                  <a:srgbClr val="0B49CB"/>
                </a:solidFill>
                <a:latin typeface="Carlito"/>
                <a:cs typeface="Carlito"/>
              </a:rPr>
              <a:t>predict successful </a:t>
            </a:r>
            <a:r>
              <a:rPr sz="2200" spc="-25" dirty="0">
                <a:solidFill>
                  <a:srgbClr val="0B49CB"/>
                </a:solidFill>
                <a:latin typeface="Carlito"/>
                <a:cs typeface="Carlito"/>
              </a:rPr>
              <a:t>Stage </a:t>
            </a:r>
            <a:r>
              <a:rPr sz="2200" spc="-5" dirty="0">
                <a:solidFill>
                  <a:srgbClr val="0B49CB"/>
                </a:solidFill>
                <a:latin typeface="Carlito"/>
                <a:cs typeface="Carlito"/>
              </a:rPr>
              <a:t>1</a:t>
            </a:r>
            <a:r>
              <a:rPr sz="2200" spc="4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200" spc="-25" dirty="0">
                <a:solidFill>
                  <a:srgbClr val="0B49CB"/>
                </a:solidFill>
                <a:latin typeface="Carlito"/>
                <a:cs typeface="Carlito"/>
              </a:rPr>
              <a:t>recovery</a:t>
            </a:r>
            <a:endParaRPr sz="22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456B5C0B-CCE3-DC44-8B6C-31ED360317D2}"/>
              </a:ext>
            </a:extLst>
          </p:cNvPr>
          <p:cNvSpPr txBox="1"/>
          <p:nvPr/>
        </p:nvSpPr>
        <p:spPr>
          <a:xfrm>
            <a:off x="1176019" y="5068061"/>
            <a:ext cx="91674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KSC LC-39A has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0B49CB"/>
                </a:solidFill>
                <a:latin typeface="Carlito"/>
                <a:cs typeface="Carlito"/>
              </a:rPr>
              <a:t>highest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success </a:t>
            </a:r>
            <a:r>
              <a:rPr sz="2000" spc="-40" dirty="0">
                <a:solidFill>
                  <a:srgbClr val="0B49CB"/>
                </a:solidFill>
                <a:latin typeface="Carlito"/>
                <a:cs typeface="Carlito"/>
              </a:rPr>
              <a:t>rate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with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10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landings and 3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failed</a:t>
            </a:r>
            <a:r>
              <a:rPr sz="2000" spc="-10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landings.</a:t>
            </a:r>
            <a:endParaRPr sz="2000">
              <a:solidFill>
                <a:srgbClr val="0B49CB"/>
              </a:solidFill>
              <a:latin typeface="Carlito"/>
              <a:cs typeface="Carlito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D3C6B504-2045-CF46-AE9C-3BAFF9BB30CC}"/>
              </a:ext>
            </a:extLst>
          </p:cNvPr>
          <p:cNvSpPr/>
          <p:nvPr/>
        </p:nvSpPr>
        <p:spPr>
          <a:xfrm>
            <a:off x="4811267" y="2243327"/>
            <a:ext cx="2570988" cy="2570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0B49CB"/>
              </a:solidFill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FA1462F4-D36F-4242-AF30-32284621F969}"/>
              </a:ext>
            </a:extLst>
          </p:cNvPr>
          <p:cNvSpPr/>
          <p:nvPr/>
        </p:nvSpPr>
        <p:spPr>
          <a:xfrm>
            <a:off x="4327027" y="1989581"/>
            <a:ext cx="3401568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0B49CB"/>
              </a:solidFill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B6FA73DA-096E-354D-90E9-BFB90D00CD45}"/>
              </a:ext>
            </a:extLst>
          </p:cNvPr>
          <p:cNvSpPr/>
          <p:nvPr/>
        </p:nvSpPr>
        <p:spPr>
          <a:xfrm>
            <a:off x="7728595" y="2395727"/>
            <a:ext cx="324611" cy="30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vs. Success vs. Booster  Version Category	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241F9027-9B0F-684D-8072-F0E319F4DB29}"/>
              </a:ext>
            </a:extLst>
          </p:cNvPr>
          <p:cNvSpPr txBox="1"/>
          <p:nvPr/>
        </p:nvSpPr>
        <p:spPr>
          <a:xfrm>
            <a:off x="770011" y="4868926"/>
            <a:ext cx="10515600" cy="116967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Plotly dashboard has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a </a:t>
            </a:r>
            <a:r>
              <a:rPr sz="2000" spc="-25" dirty="0">
                <a:solidFill>
                  <a:srgbClr val="0B49CB"/>
                </a:solidFill>
                <a:latin typeface="Carlito"/>
                <a:cs typeface="Carlito"/>
              </a:rPr>
              <a:t>Payload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range </a:t>
            </a:r>
            <a:r>
              <a:rPr sz="2000" spc="-60" dirty="0">
                <a:solidFill>
                  <a:srgbClr val="0B49CB"/>
                </a:solidFill>
                <a:latin typeface="Carlito"/>
                <a:cs typeface="Carlito"/>
              </a:rPr>
              <a:t>selector. </a:t>
            </a:r>
            <a:r>
              <a:rPr sz="2000" spc="-65" dirty="0">
                <a:solidFill>
                  <a:srgbClr val="0B49CB"/>
                </a:solidFill>
                <a:latin typeface="Carlito"/>
                <a:cs typeface="Carlito"/>
              </a:rPr>
              <a:t>However,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this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is </a:t>
            </a:r>
            <a:r>
              <a:rPr sz="2000" spc="-10" dirty="0">
                <a:solidFill>
                  <a:srgbClr val="0B49CB"/>
                </a:solidFill>
                <a:latin typeface="Carlito"/>
                <a:cs typeface="Carlito"/>
              </a:rPr>
              <a:t>set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from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0-10000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instead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the 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max </a:t>
            </a:r>
            <a:r>
              <a:rPr sz="2000" spc="-25" dirty="0">
                <a:solidFill>
                  <a:srgbClr val="0B49CB"/>
                </a:solidFill>
                <a:latin typeface="Carlito"/>
                <a:cs typeface="Carlito"/>
              </a:rPr>
              <a:t>Payload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15600.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Class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indicates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1 </a:t>
            </a:r>
            <a:r>
              <a:rPr sz="2000" spc="-30" dirty="0">
                <a:solidFill>
                  <a:srgbClr val="0B49CB"/>
                </a:solidFill>
                <a:latin typeface="Carlito"/>
                <a:cs typeface="Carlito"/>
              </a:rPr>
              <a:t>for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landing and 0 </a:t>
            </a:r>
            <a:r>
              <a:rPr sz="2000" spc="-30" dirty="0">
                <a:solidFill>
                  <a:srgbClr val="0B49CB"/>
                </a:solidFill>
                <a:latin typeface="Carlito"/>
                <a:cs typeface="Carlito"/>
              </a:rPr>
              <a:t>for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failure. </a:t>
            </a:r>
            <a:r>
              <a:rPr sz="2000" spc="-25" dirty="0">
                <a:solidFill>
                  <a:srgbClr val="0B49CB"/>
                </a:solidFill>
                <a:latin typeface="Carlito"/>
                <a:cs typeface="Carlito"/>
              </a:rPr>
              <a:t>Scatter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plot also  accounts </a:t>
            </a:r>
            <a:r>
              <a:rPr sz="2000" spc="-25" dirty="0">
                <a:solidFill>
                  <a:srgbClr val="0B49CB"/>
                </a:solidFill>
                <a:latin typeface="Carlito"/>
                <a:cs typeface="Carlito"/>
              </a:rPr>
              <a:t>for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booster </a:t>
            </a:r>
            <a:r>
              <a:rPr sz="2000" spc="-25" dirty="0">
                <a:solidFill>
                  <a:srgbClr val="0B49CB"/>
                </a:solidFill>
                <a:latin typeface="Carlito"/>
                <a:cs typeface="Carlito"/>
              </a:rPr>
              <a:t>version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category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in color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and number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launches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in </a:t>
            </a:r>
            <a:r>
              <a:rPr sz="2000" spc="-15" dirty="0">
                <a:solidFill>
                  <a:srgbClr val="0B49CB"/>
                </a:solidFill>
                <a:latin typeface="Carlito"/>
                <a:cs typeface="Carlito"/>
              </a:rPr>
              <a:t>point </a:t>
            </a:r>
            <a:r>
              <a:rPr sz="2000" spc="-25" dirty="0">
                <a:solidFill>
                  <a:srgbClr val="0B49CB"/>
                </a:solidFill>
                <a:latin typeface="Carlito"/>
                <a:cs typeface="Carlito"/>
              </a:rPr>
              <a:t>size.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In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this 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particular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range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0-6000,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interestingly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there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are two failed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landings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with payloads of </a:t>
            </a:r>
            <a:r>
              <a:rPr sz="2000" spc="-45" dirty="0">
                <a:solidFill>
                  <a:srgbClr val="0B49CB"/>
                </a:solidFill>
                <a:latin typeface="Carlito"/>
                <a:cs typeface="Carlito"/>
              </a:rPr>
              <a:t>zero</a:t>
            </a:r>
            <a:r>
              <a:rPr sz="2000" spc="-3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kg.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77F5951-2CE9-2D4D-8762-3AC23BE074F2}"/>
              </a:ext>
            </a:extLst>
          </p:cNvPr>
          <p:cNvSpPr/>
          <p:nvPr/>
        </p:nvSpPr>
        <p:spPr>
          <a:xfrm>
            <a:off x="417958" y="1774321"/>
            <a:ext cx="11568046" cy="2981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3B530DE-3D66-094C-AE10-58EAC77B0276}"/>
              </a:ext>
            </a:extLst>
          </p:cNvPr>
          <p:cNvSpPr txBox="1"/>
          <p:nvPr/>
        </p:nvSpPr>
        <p:spPr>
          <a:xfrm>
            <a:off x="559836" y="4776777"/>
            <a:ext cx="9946433" cy="18183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lang="en-GB" sz="1600" dirty="0">
                <a:solidFill>
                  <a:srgbClr val="0B49CB"/>
                </a:solidFill>
                <a:latin typeface="Carlito"/>
                <a:cs typeface="Carlito"/>
              </a:rPr>
              <a:t>All models had virtually the same accuracy on the test set at 83.33% accuracy.  It should be noted that test size is small at only sample size of 18.</a:t>
            </a:r>
          </a:p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lang="en-GB" sz="1600" dirty="0">
                <a:solidFill>
                  <a:srgbClr val="0B49CB"/>
                </a:solidFill>
                <a:latin typeface="Carlito"/>
                <a:cs typeface="Carlito"/>
              </a:rPr>
              <a:t>This can cause large variance in accuracy results, such as those in Decision Tree Classifier model in repeated runs.</a:t>
            </a:r>
          </a:p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lang="en-GB" sz="1600" dirty="0">
                <a:solidFill>
                  <a:srgbClr val="0B49CB"/>
                </a:solidFill>
                <a:latin typeface="Carlito"/>
                <a:cs typeface="Carlito"/>
              </a:rPr>
              <a:t>We likely need more data to determine the best model.</a:t>
            </a:r>
          </a:p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endParaRPr sz="16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A60C53F6-A5F3-6548-ABD9-EC262F6E72AF}"/>
              </a:ext>
            </a:extLst>
          </p:cNvPr>
          <p:cNvSpPr/>
          <p:nvPr/>
        </p:nvSpPr>
        <p:spPr>
          <a:xfrm>
            <a:off x="2994830" y="1367646"/>
            <a:ext cx="5076444" cy="3337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9DEC9E5-1BF7-2548-8F8B-B0A2E4CCCA0C}"/>
              </a:ext>
            </a:extLst>
          </p:cNvPr>
          <p:cNvSpPr txBox="1"/>
          <p:nvPr/>
        </p:nvSpPr>
        <p:spPr>
          <a:xfrm>
            <a:off x="770011" y="5054879"/>
            <a:ext cx="10314756" cy="15570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8750">
              <a:lnSpc>
                <a:spcPct val="112500"/>
              </a:lnSpc>
              <a:spcBef>
                <a:spcPts val="100"/>
              </a:spcBef>
            </a:pPr>
            <a:r>
              <a:rPr spc="-5" dirty="0">
                <a:solidFill>
                  <a:srgbClr val="0B49CB"/>
                </a:solidFill>
                <a:latin typeface="Carlito"/>
                <a:cs typeface="Carlito"/>
              </a:rPr>
              <a:t>Since </a:t>
            </a:r>
            <a:r>
              <a:rPr dirty="0">
                <a:solidFill>
                  <a:srgbClr val="0B49CB"/>
                </a:solidFill>
                <a:latin typeface="Carlito"/>
                <a:cs typeface="Carlito"/>
              </a:rPr>
              <a:t>all </a:t>
            </a:r>
            <a:r>
              <a:rPr spc="-5" dirty="0">
                <a:solidFill>
                  <a:srgbClr val="0B49CB"/>
                </a:solidFill>
                <a:latin typeface="Carlito"/>
                <a:cs typeface="Carlito"/>
              </a:rPr>
              <a:t>models </a:t>
            </a:r>
            <a:r>
              <a:rPr spc="-25" dirty="0">
                <a:solidFill>
                  <a:srgbClr val="0B49CB"/>
                </a:solidFill>
                <a:latin typeface="Carlito"/>
                <a:cs typeface="Carlito"/>
              </a:rPr>
              <a:t>performed </a:t>
            </a:r>
            <a:r>
              <a:rPr spc="-5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spc="-10" dirty="0">
                <a:solidFill>
                  <a:srgbClr val="0B49CB"/>
                </a:solidFill>
                <a:latin typeface="Carlito"/>
                <a:cs typeface="Carlito"/>
              </a:rPr>
              <a:t>same </a:t>
            </a:r>
            <a:r>
              <a:rPr spc="-25" dirty="0">
                <a:solidFill>
                  <a:srgbClr val="0B49CB"/>
                </a:solidFill>
                <a:latin typeface="Carlito"/>
                <a:cs typeface="Carlito"/>
              </a:rPr>
              <a:t>for </a:t>
            </a:r>
            <a:r>
              <a:rPr spc="-5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test set, </a:t>
            </a:r>
            <a:r>
              <a:rPr spc="-5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confusion </a:t>
            </a:r>
            <a:r>
              <a:rPr spc="-10" dirty="0">
                <a:solidFill>
                  <a:srgbClr val="0B49CB"/>
                </a:solidFill>
                <a:latin typeface="Carlito"/>
                <a:cs typeface="Carlito"/>
              </a:rPr>
              <a:t>matrix is </a:t>
            </a:r>
            <a:r>
              <a:rPr spc="-5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spc="-10" dirty="0">
                <a:solidFill>
                  <a:srgbClr val="0B49CB"/>
                </a:solidFill>
                <a:latin typeface="Carlito"/>
                <a:cs typeface="Carlito"/>
              </a:rPr>
              <a:t>same </a:t>
            </a: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across </a:t>
            </a:r>
            <a:r>
              <a:rPr dirty="0">
                <a:solidFill>
                  <a:srgbClr val="0B49CB"/>
                </a:solidFill>
                <a:latin typeface="Carlito"/>
                <a:cs typeface="Carlito"/>
              </a:rPr>
              <a:t>all </a:t>
            </a:r>
            <a:r>
              <a:rPr spc="-5" dirty="0">
                <a:solidFill>
                  <a:srgbClr val="0B49CB"/>
                </a:solidFill>
                <a:latin typeface="Carlito"/>
                <a:cs typeface="Carlito"/>
              </a:rPr>
              <a:t>models.  The </a:t>
            </a:r>
            <a:r>
              <a:rPr spc="-15" dirty="0">
                <a:solidFill>
                  <a:srgbClr val="0B49CB"/>
                </a:solidFill>
                <a:latin typeface="Carlito"/>
                <a:cs typeface="Carlito"/>
              </a:rPr>
              <a:t>models </a:t>
            </a: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predicted </a:t>
            </a:r>
            <a:r>
              <a:rPr spc="-5" dirty="0">
                <a:solidFill>
                  <a:srgbClr val="0B49CB"/>
                </a:solidFill>
                <a:latin typeface="Carlito"/>
                <a:cs typeface="Carlito"/>
              </a:rPr>
              <a:t>12 </a:t>
            </a: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successful </a:t>
            </a:r>
            <a:r>
              <a:rPr spc="-10" dirty="0">
                <a:solidFill>
                  <a:srgbClr val="0B49CB"/>
                </a:solidFill>
                <a:latin typeface="Carlito"/>
                <a:cs typeface="Carlito"/>
              </a:rPr>
              <a:t>landings </a:t>
            </a:r>
            <a:r>
              <a:rPr spc="-5" dirty="0">
                <a:solidFill>
                  <a:srgbClr val="0B49CB"/>
                </a:solidFill>
                <a:latin typeface="Carlito"/>
                <a:cs typeface="Carlito"/>
              </a:rPr>
              <a:t>when the true label</a:t>
            </a:r>
            <a:r>
              <a:rPr spc="27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was successful </a:t>
            </a:r>
            <a:r>
              <a:rPr spc="-10" dirty="0">
                <a:solidFill>
                  <a:srgbClr val="0B49CB"/>
                </a:solidFill>
                <a:latin typeface="Carlito"/>
                <a:cs typeface="Carlito"/>
              </a:rPr>
              <a:t>landing.</a:t>
            </a:r>
            <a:endParaRPr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pc="-5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spc="-15" dirty="0">
                <a:solidFill>
                  <a:srgbClr val="0B49CB"/>
                </a:solidFill>
                <a:latin typeface="Carlito"/>
                <a:cs typeface="Carlito"/>
              </a:rPr>
              <a:t>models </a:t>
            </a: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predicted </a:t>
            </a:r>
            <a:r>
              <a:rPr spc="-5" dirty="0">
                <a:solidFill>
                  <a:srgbClr val="0B49CB"/>
                </a:solidFill>
                <a:latin typeface="Carlito"/>
                <a:cs typeface="Carlito"/>
              </a:rPr>
              <a:t>3 </a:t>
            </a: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unsuccessful </a:t>
            </a:r>
            <a:r>
              <a:rPr spc="-10" dirty="0">
                <a:solidFill>
                  <a:srgbClr val="0B49CB"/>
                </a:solidFill>
                <a:latin typeface="Carlito"/>
                <a:cs typeface="Carlito"/>
              </a:rPr>
              <a:t>landings </a:t>
            </a:r>
            <a:r>
              <a:rPr spc="-5" dirty="0">
                <a:solidFill>
                  <a:srgbClr val="0B49CB"/>
                </a:solidFill>
                <a:latin typeface="Carlito"/>
                <a:cs typeface="Carlito"/>
              </a:rPr>
              <a:t>when the true label </a:t>
            </a:r>
            <a:r>
              <a:rPr spc="-15" dirty="0">
                <a:solidFill>
                  <a:srgbClr val="0B49CB"/>
                </a:solidFill>
                <a:latin typeface="Carlito"/>
                <a:cs typeface="Carlito"/>
              </a:rPr>
              <a:t>was </a:t>
            </a: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unsuccessful</a:t>
            </a:r>
            <a:r>
              <a:rPr spc="14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pc="-10" dirty="0">
                <a:solidFill>
                  <a:srgbClr val="0B49CB"/>
                </a:solidFill>
                <a:latin typeface="Carlito"/>
                <a:cs typeface="Carlito"/>
              </a:rPr>
              <a:t>landing.</a:t>
            </a:r>
            <a:endParaRPr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spc="-5" dirty="0">
                <a:solidFill>
                  <a:srgbClr val="0B49CB"/>
                </a:solidFill>
                <a:latin typeface="Carlito"/>
                <a:cs typeface="Carlito"/>
              </a:rPr>
              <a:t>The </a:t>
            </a:r>
            <a:r>
              <a:rPr spc="-15" dirty="0">
                <a:solidFill>
                  <a:srgbClr val="0B49CB"/>
                </a:solidFill>
                <a:latin typeface="Carlito"/>
                <a:cs typeface="Carlito"/>
              </a:rPr>
              <a:t>models </a:t>
            </a: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predicted </a:t>
            </a:r>
            <a:r>
              <a:rPr spc="-5" dirty="0">
                <a:solidFill>
                  <a:srgbClr val="0B49CB"/>
                </a:solidFill>
                <a:latin typeface="Carlito"/>
                <a:cs typeface="Carlito"/>
              </a:rPr>
              <a:t>3 </a:t>
            </a: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successful </a:t>
            </a:r>
            <a:r>
              <a:rPr spc="-10" dirty="0">
                <a:solidFill>
                  <a:srgbClr val="0B49CB"/>
                </a:solidFill>
                <a:latin typeface="Carlito"/>
                <a:cs typeface="Carlito"/>
              </a:rPr>
              <a:t>landings </a:t>
            </a:r>
            <a:r>
              <a:rPr spc="-5" dirty="0">
                <a:solidFill>
                  <a:srgbClr val="0B49CB"/>
                </a:solidFill>
                <a:latin typeface="Carlito"/>
                <a:cs typeface="Carlito"/>
              </a:rPr>
              <a:t>when the true label </a:t>
            </a: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was unsuccessful </a:t>
            </a:r>
            <a:r>
              <a:rPr spc="-10" dirty="0">
                <a:solidFill>
                  <a:srgbClr val="0B49CB"/>
                </a:solidFill>
                <a:latin typeface="Carlito"/>
                <a:cs typeface="Carlito"/>
              </a:rPr>
              <a:t>landings </a:t>
            </a: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(false positives).  </a:t>
            </a:r>
            <a:r>
              <a:rPr spc="-15" dirty="0">
                <a:solidFill>
                  <a:srgbClr val="0B49CB"/>
                </a:solidFill>
                <a:latin typeface="Carlito"/>
                <a:cs typeface="Carlito"/>
              </a:rPr>
              <a:t>Our </a:t>
            </a:r>
            <a:r>
              <a:rPr spc="-5" dirty="0">
                <a:solidFill>
                  <a:srgbClr val="0B49CB"/>
                </a:solidFill>
                <a:latin typeface="Carlito"/>
                <a:cs typeface="Carlito"/>
              </a:rPr>
              <a:t>models </a:t>
            </a:r>
            <a:r>
              <a:rPr spc="-20" dirty="0">
                <a:solidFill>
                  <a:srgbClr val="0B49CB"/>
                </a:solidFill>
                <a:latin typeface="Carlito"/>
                <a:cs typeface="Carlito"/>
              </a:rPr>
              <a:t>over predict successful</a:t>
            </a:r>
            <a:r>
              <a:rPr spc="13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pc="-10" dirty="0">
                <a:solidFill>
                  <a:srgbClr val="0B49CB"/>
                </a:solidFill>
                <a:latin typeface="Carlito"/>
                <a:cs typeface="Carlito"/>
              </a:rPr>
              <a:t>landings.</a:t>
            </a:r>
            <a:endParaRPr dirty="0">
              <a:solidFill>
                <a:srgbClr val="0B49CB"/>
              </a:solidFill>
              <a:latin typeface="Carlito"/>
              <a:cs typeface="Carlito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E08B8A06-F470-AA4E-8DDF-6F1C3EBA0A9C}"/>
              </a:ext>
            </a:extLst>
          </p:cNvPr>
          <p:cNvSpPr/>
          <p:nvPr/>
        </p:nvSpPr>
        <p:spPr>
          <a:xfrm>
            <a:off x="3075432" y="1219200"/>
            <a:ext cx="4541520" cy="3453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B516EE2-05F8-F248-B7BE-D1D27E5F0045}"/>
              </a:ext>
            </a:extLst>
          </p:cNvPr>
          <p:cNvSpPr txBox="1"/>
          <p:nvPr/>
        </p:nvSpPr>
        <p:spPr>
          <a:xfrm>
            <a:off x="7912359" y="2363851"/>
            <a:ext cx="3545613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solidFill>
                  <a:srgbClr val="0B49CB"/>
                </a:solidFill>
                <a:latin typeface="Carlito"/>
                <a:cs typeface="Carlito"/>
              </a:rPr>
              <a:t>Correct predictions are 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on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a </a:t>
            </a:r>
            <a:r>
              <a:rPr sz="2000" spc="-10" dirty="0">
                <a:solidFill>
                  <a:srgbClr val="0B49CB"/>
                </a:solidFill>
                <a:latin typeface="Carlito"/>
                <a:cs typeface="Carlito"/>
              </a:rPr>
              <a:t>diagonal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from </a:t>
            </a:r>
            <a:r>
              <a:rPr sz="2000" spc="-15" dirty="0">
                <a:solidFill>
                  <a:srgbClr val="0B49CB"/>
                </a:solidFill>
                <a:latin typeface="Carlito"/>
                <a:cs typeface="Carlito"/>
              </a:rPr>
              <a:t>top 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left </a:t>
            </a:r>
            <a:r>
              <a:rPr sz="2000" spc="-15" dirty="0">
                <a:solidFill>
                  <a:srgbClr val="0B49CB"/>
                </a:solidFill>
                <a:latin typeface="Carlito"/>
                <a:cs typeface="Carlito"/>
              </a:rPr>
              <a:t>to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bottom</a:t>
            </a:r>
            <a:r>
              <a:rPr sz="2000" spc="-8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right.</a:t>
            </a:r>
            <a:endParaRPr sz="20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87961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195580" indent="-183515">
              <a:lnSpc>
                <a:spcPct val="100000"/>
              </a:lnSpc>
              <a:spcBef>
                <a:spcPts val="49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Our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task: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to develop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Space Y who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wants to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bid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against</a:t>
            </a:r>
            <a:r>
              <a:rPr lang="en-GB" sz="24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SpaceX</a:t>
            </a:r>
            <a:endParaRPr lang="en-GB" sz="24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The goal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model is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predict when </a:t>
            </a:r>
            <a:r>
              <a:rPr lang="en-GB" sz="2400" spc="-1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will successfully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land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2400" spc="-35" dirty="0">
                <a:solidFill>
                  <a:srgbClr val="404040"/>
                </a:solidFill>
                <a:latin typeface="Carlito"/>
                <a:cs typeface="Carlito"/>
              </a:rPr>
              <a:t>save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~$100 million</a:t>
            </a:r>
            <a:r>
              <a:rPr lang="en-GB" sz="24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USD</a:t>
            </a:r>
            <a:endParaRPr lang="en-GB" sz="24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9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public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SpaceX API and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web scraping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SpaceX Wikipedia</a:t>
            </a:r>
            <a:r>
              <a:rPr lang="en-GB" sz="2400" spc="-1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page</a:t>
            </a:r>
            <a:endParaRPr lang="en-GB" sz="24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Created data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labels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stored data into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DB2 SQL</a:t>
            </a:r>
            <a:r>
              <a:rPr lang="en-GB" sz="24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database</a:t>
            </a:r>
            <a:endParaRPr lang="en-GB" sz="24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for</a:t>
            </a:r>
            <a:r>
              <a:rPr lang="en-GB" sz="24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visualization</a:t>
            </a:r>
            <a:endParaRPr lang="en-GB" sz="24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sz="2400" spc="-50" dirty="0">
                <a:solidFill>
                  <a:srgbClr val="404040"/>
                </a:solidFill>
                <a:latin typeface="Carlito"/>
                <a:cs typeface="Carlito"/>
              </a:rPr>
              <a:t>We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an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accuracy of</a:t>
            </a:r>
            <a:r>
              <a:rPr lang="en-GB" sz="2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83%</a:t>
            </a:r>
          </a:p>
          <a:p>
            <a:pPr marL="195580" marR="276860" indent="-183515">
              <a:lnSpc>
                <a:spcPts val="2160"/>
              </a:lnSpc>
              <a:spcBef>
                <a:spcPts val="63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sz="2400" spc="-5" dirty="0" err="1">
                <a:solidFill>
                  <a:srgbClr val="404040"/>
                </a:solidFill>
                <a:latin typeface="Carlito"/>
                <a:cs typeface="Carlito"/>
              </a:rPr>
              <a:t>Allon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Mask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sz="2400" dirty="0" err="1">
                <a:solidFill>
                  <a:srgbClr val="404040"/>
                </a:solidFill>
                <a:latin typeface="Carlito"/>
                <a:cs typeface="Carlito"/>
              </a:rPr>
              <a:t>SpaceY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can use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this model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predict with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high accuracy whether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  launch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will </a:t>
            </a:r>
            <a:r>
              <a:rPr lang="en-GB" sz="24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1 landing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determine whether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the launch 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should be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or</a:t>
            </a:r>
            <a:r>
              <a:rPr lang="en-GB" sz="2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not</a:t>
            </a:r>
            <a:endParaRPr lang="en-GB" sz="2400" dirty="0">
              <a:latin typeface="Carlito"/>
              <a:cs typeface="Carlito"/>
            </a:endParaRPr>
          </a:p>
          <a:p>
            <a:pPr marL="195580" marR="5080" indent="-183515">
              <a:lnSpc>
                <a:spcPts val="2200"/>
              </a:lnSpc>
              <a:spcBef>
                <a:spcPts val="6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If possible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more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should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collected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determine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2400" spc="-10" dirty="0">
                <a:solidFill>
                  <a:srgbClr val="404040"/>
                </a:solidFill>
                <a:latin typeface="Carlito"/>
                <a:cs typeface="Carlito"/>
              </a:rPr>
              <a:t>best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machine learning model  and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improve</a:t>
            </a:r>
            <a:r>
              <a:rPr lang="en-GB" sz="24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accuracy</a:t>
            </a:r>
            <a:endParaRPr lang="en-GB" sz="2400" dirty="0">
              <a:latin typeface="Carlito"/>
              <a:cs typeface="Carlito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7EEA3E-616A-DD43-98B3-4B01C12E0516}"/>
              </a:ext>
            </a:extLst>
          </p:cNvPr>
          <p:cNvSpPr txBox="1"/>
          <p:nvPr/>
        </p:nvSpPr>
        <p:spPr>
          <a:xfrm>
            <a:off x="2258008" y="20900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GB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Instructors:</a:t>
            </a:r>
            <a:endParaRPr lang="en-GB" sz="2400" dirty="0">
              <a:latin typeface="Carlito"/>
              <a:cs typeface="Carlito"/>
            </a:endParaRPr>
          </a:p>
          <a:p>
            <a:r>
              <a:rPr lang="en-GB" sz="2400" b="1" dirty="0">
                <a:solidFill>
                  <a:srgbClr val="24292F"/>
                </a:solidFill>
                <a:latin typeface="-apple-system"/>
              </a:rPr>
              <a:t>Instructors: </a:t>
            </a:r>
            <a:r>
              <a:rPr lang="en-GB" sz="2400" b="1" dirty="0" err="1">
                <a:solidFill>
                  <a:srgbClr val="24292F"/>
                </a:solidFill>
                <a:latin typeface="-apple-system"/>
              </a:rPr>
              <a:t>Rav</a:t>
            </a:r>
            <a:r>
              <a:rPr lang="en-GB" sz="2400" b="1" dirty="0">
                <a:solidFill>
                  <a:srgbClr val="24292F"/>
                </a:solidFill>
                <a:latin typeface="-apple-system"/>
              </a:rPr>
              <a:t> Ahuja, Alex </a:t>
            </a:r>
            <a:r>
              <a:rPr lang="en-GB" sz="2400" b="1" dirty="0" err="1">
                <a:solidFill>
                  <a:srgbClr val="24292F"/>
                </a:solidFill>
                <a:latin typeface="-apple-system"/>
              </a:rPr>
              <a:t>Aklson</a:t>
            </a:r>
            <a:r>
              <a:rPr lang="en-GB" sz="2400" b="1" dirty="0">
                <a:solidFill>
                  <a:srgbClr val="24292F"/>
                </a:solidFill>
                <a:latin typeface="-apple-system"/>
              </a:rPr>
              <a:t>, </a:t>
            </a:r>
            <a:r>
              <a:rPr lang="en-GB" sz="2400" b="1" dirty="0" err="1">
                <a:solidFill>
                  <a:srgbClr val="24292F"/>
                </a:solidFill>
                <a:latin typeface="-apple-system"/>
              </a:rPr>
              <a:t>Aije</a:t>
            </a:r>
            <a:r>
              <a:rPr lang="en-GB" sz="2400" b="1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GB" sz="2400" b="1" dirty="0" err="1">
                <a:solidFill>
                  <a:srgbClr val="24292F"/>
                </a:solidFill>
                <a:latin typeface="-apple-system"/>
              </a:rPr>
              <a:t>Egwaikhide</a:t>
            </a:r>
            <a:r>
              <a:rPr lang="en-GB" sz="2400" b="1" dirty="0">
                <a:solidFill>
                  <a:srgbClr val="24292F"/>
                </a:solidFill>
                <a:latin typeface="-apple-system"/>
              </a:rPr>
              <a:t>, Svetlana Levitan, Romeo </a:t>
            </a:r>
            <a:r>
              <a:rPr lang="en-GB" sz="2400" b="1" dirty="0" err="1">
                <a:solidFill>
                  <a:srgbClr val="24292F"/>
                </a:solidFill>
                <a:latin typeface="-apple-system"/>
              </a:rPr>
              <a:t>Kienzler</a:t>
            </a:r>
            <a:r>
              <a:rPr lang="en-GB" sz="2400" b="1" dirty="0">
                <a:solidFill>
                  <a:srgbClr val="24292F"/>
                </a:solidFill>
                <a:latin typeface="-apple-system"/>
              </a:rPr>
              <a:t>, </a:t>
            </a:r>
            <a:r>
              <a:rPr lang="en-GB" sz="2400" b="1" dirty="0" err="1">
                <a:solidFill>
                  <a:srgbClr val="24292F"/>
                </a:solidFill>
                <a:latin typeface="-apple-system"/>
              </a:rPr>
              <a:t>Polong</a:t>
            </a:r>
            <a:r>
              <a:rPr lang="en-GB" sz="2400" b="1" dirty="0">
                <a:solidFill>
                  <a:srgbClr val="24292F"/>
                </a:solidFill>
                <a:latin typeface="-apple-system"/>
              </a:rPr>
              <a:t> Lin, Joseph </a:t>
            </a:r>
            <a:r>
              <a:rPr lang="en-GB" sz="2400" b="1" dirty="0" err="1">
                <a:solidFill>
                  <a:srgbClr val="24292F"/>
                </a:solidFill>
                <a:latin typeface="-apple-system"/>
              </a:rPr>
              <a:t>Santarcangelo</a:t>
            </a:r>
            <a:r>
              <a:rPr lang="en-GB" sz="2400" b="1" dirty="0">
                <a:solidFill>
                  <a:srgbClr val="24292F"/>
                </a:solidFill>
                <a:latin typeface="-apple-system"/>
              </a:rPr>
              <a:t>, Azim </a:t>
            </a:r>
            <a:r>
              <a:rPr lang="en-GB" sz="2400" b="1" dirty="0" err="1">
                <a:solidFill>
                  <a:srgbClr val="24292F"/>
                </a:solidFill>
                <a:latin typeface="-apple-system"/>
              </a:rPr>
              <a:t>Hirjani</a:t>
            </a:r>
            <a:r>
              <a:rPr lang="en-GB" sz="2400" b="1" dirty="0">
                <a:solidFill>
                  <a:srgbClr val="24292F"/>
                </a:solidFill>
                <a:latin typeface="-apple-system"/>
              </a:rPr>
              <a:t>, </a:t>
            </a:r>
            <a:r>
              <a:rPr lang="en-GB" sz="2400" b="1" dirty="0" err="1">
                <a:solidFill>
                  <a:srgbClr val="24292F"/>
                </a:solidFill>
                <a:latin typeface="-apple-system"/>
              </a:rPr>
              <a:t>Hima</a:t>
            </a:r>
            <a:r>
              <a:rPr lang="en-GB" sz="2400" b="1" dirty="0">
                <a:solidFill>
                  <a:srgbClr val="24292F"/>
                </a:solidFill>
                <a:latin typeface="-apple-system"/>
              </a:rPr>
              <a:t> Vasudevan, </a:t>
            </a:r>
            <a:r>
              <a:rPr lang="en-GB" sz="2400" b="1" dirty="0" err="1">
                <a:solidFill>
                  <a:srgbClr val="24292F"/>
                </a:solidFill>
                <a:latin typeface="-apple-system"/>
              </a:rPr>
              <a:t>Saishruthi</a:t>
            </a:r>
            <a:r>
              <a:rPr lang="en-GB" sz="2400" b="1" dirty="0">
                <a:solidFill>
                  <a:srgbClr val="24292F"/>
                </a:solidFill>
                <a:latin typeface="-apple-system"/>
              </a:rPr>
              <a:t> Swaminathan, Saeed </a:t>
            </a:r>
            <a:r>
              <a:rPr lang="en-GB" sz="2400" b="1" dirty="0" err="1">
                <a:solidFill>
                  <a:srgbClr val="24292F"/>
                </a:solidFill>
                <a:latin typeface="-apple-system"/>
              </a:rPr>
              <a:t>Aghabozorgi</a:t>
            </a:r>
            <a:r>
              <a:rPr lang="en-GB" sz="2400" b="1" dirty="0">
                <a:solidFill>
                  <a:srgbClr val="24292F"/>
                </a:solidFill>
                <a:latin typeface="-apple-system"/>
              </a:rPr>
              <a:t>, Yan Luo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BA9C143C-1841-D64A-9C25-780750E64940}"/>
              </a:ext>
            </a:extLst>
          </p:cNvPr>
          <p:cNvSpPr txBox="1"/>
          <p:nvPr/>
        </p:nvSpPr>
        <p:spPr>
          <a:xfrm>
            <a:off x="770011" y="1742066"/>
            <a:ext cx="8074624" cy="3840153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2400" spc="-35" dirty="0">
                <a:solidFill>
                  <a:srgbClr val="0B49CB"/>
                </a:solidFill>
                <a:latin typeface="Carlito"/>
                <a:cs typeface="Carlito"/>
              </a:rPr>
              <a:t>Data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collection</a:t>
            </a:r>
            <a:r>
              <a:rPr sz="2400" spc="1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methodology:</a:t>
            </a:r>
            <a:endParaRPr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Combined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data from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SpaceX public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API and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SpaceX Wikipedia</a:t>
            </a:r>
            <a:r>
              <a:rPr sz="2000" spc="1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page</a:t>
            </a:r>
            <a:endParaRPr sz="20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1485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2400" spc="-40" dirty="0">
                <a:solidFill>
                  <a:srgbClr val="0B49CB"/>
                </a:solidFill>
                <a:latin typeface="Carlito"/>
                <a:cs typeface="Carlito"/>
              </a:rPr>
              <a:t>Perform </a:t>
            </a:r>
            <a:r>
              <a:rPr sz="2400" spc="-35" dirty="0">
                <a:solidFill>
                  <a:srgbClr val="0B49CB"/>
                </a:solidFill>
                <a:latin typeface="Carlito"/>
                <a:cs typeface="Carlito"/>
              </a:rPr>
              <a:t>data</a:t>
            </a:r>
            <a:r>
              <a:rPr sz="2400" spc="3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wrangling</a:t>
            </a:r>
            <a:endParaRPr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Classifying true landings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as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successful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0B49CB"/>
                </a:solidFill>
                <a:latin typeface="Carlito"/>
                <a:cs typeface="Carlito"/>
              </a:rPr>
              <a:t>unsuccessful</a:t>
            </a:r>
            <a:r>
              <a:rPr sz="2000" spc="-5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otherwise</a:t>
            </a:r>
            <a:endParaRPr sz="20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2400" spc="-40" dirty="0">
                <a:solidFill>
                  <a:srgbClr val="0B49CB"/>
                </a:solidFill>
                <a:latin typeface="Carlito"/>
                <a:cs typeface="Carlito"/>
              </a:rPr>
              <a:t>Perform </a:t>
            </a:r>
            <a:r>
              <a:rPr sz="2400" spc="-25" dirty="0">
                <a:solidFill>
                  <a:srgbClr val="0B49CB"/>
                </a:solidFill>
                <a:latin typeface="Carlito"/>
                <a:cs typeface="Carlito"/>
              </a:rPr>
              <a:t>exploratory </a:t>
            </a:r>
            <a:r>
              <a:rPr sz="2400" spc="-35" dirty="0">
                <a:solidFill>
                  <a:srgbClr val="0B49CB"/>
                </a:solidFill>
                <a:latin typeface="Carlito"/>
                <a:cs typeface="Carlito"/>
              </a:rPr>
              <a:t>data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analysis </a:t>
            </a:r>
            <a:r>
              <a:rPr sz="2400" spc="-25" dirty="0">
                <a:solidFill>
                  <a:srgbClr val="0B49CB"/>
                </a:solidFill>
                <a:latin typeface="Carlito"/>
                <a:cs typeface="Carlito"/>
              </a:rPr>
              <a:t>(EDA) </a:t>
            </a:r>
            <a:r>
              <a:rPr sz="2400" spc="-15" dirty="0">
                <a:solidFill>
                  <a:srgbClr val="0B49CB"/>
                </a:solidFill>
                <a:latin typeface="Carlito"/>
                <a:cs typeface="Carlito"/>
              </a:rPr>
              <a:t>using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visualization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and</a:t>
            </a:r>
            <a:r>
              <a:rPr sz="2400" spc="15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400" spc="-15" dirty="0">
                <a:solidFill>
                  <a:srgbClr val="0B49CB"/>
                </a:solidFill>
                <a:latin typeface="Carlito"/>
                <a:cs typeface="Carlito"/>
              </a:rPr>
              <a:t>SQL</a:t>
            </a:r>
            <a:endParaRPr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2400" spc="-40" dirty="0">
                <a:solidFill>
                  <a:srgbClr val="0B49CB"/>
                </a:solidFill>
                <a:latin typeface="Carlito"/>
                <a:cs typeface="Carlito"/>
              </a:rPr>
              <a:t>Perform </a:t>
            </a:r>
            <a:r>
              <a:rPr sz="2400" spc="-30" dirty="0">
                <a:solidFill>
                  <a:srgbClr val="0B49CB"/>
                </a:solidFill>
                <a:latin typeface="Carlito"/>
                <a:cs typeface="Carlito"/>
              </a:rPr>
              <a:t>interactive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visual analytics </a:t>
            </a:r>
            <a:r>
              <a:rPr sz="2400" spc="-15" dirty="0">
                <a:solidFill>
                  <a:srgbClr val="0B49CB"/>
                </a:solidFill>
                <a:latin typeface="Carlito"/>
                <a:cs typeface="Carlito"/>
              </a:rPr>
              <a:t>using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Folium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and Plotly</a:t>
            </a:r>
            <a:r>
              <a:rPr sz="2400" spc="1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Dash</a:t>
            </a:r>
            <a:endParaRPr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2400" spc="-40" dirty="0">
                <a:solidFill>
                  <a:srgbClr val="0B49CB"/>
                </a:solidFill>
                <a:latin typeface="Carlito"/>
                <a:cs typeface="Carlito"/>
              </a:rPr>
              <a:t>Perform </a:t>
            </a:r>
            <a:r>
              <a:rPr sz="2400" spc="-25" dirty="0">
                <a:solidFill>
                  <a:srgbClr val="0B49CB"/>
                </a:solidFill>
                <a:latin typeface="Carlito"/>
                <a:cs typeface="Carlito"/>
              </a:rPr>
              <a:t>predictive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analysis </a:t>
            </a:r>
            <a:r>
              <a:rPr sz="2400" spc="-15" dirty="0">
                <a:solidFill>
                  <a:srgbClr val="0B49CB"/>
                </a:solidFill>
                <a:latin typeface="Carlito"/>
                <a:cs typeface="Carlito"/>
              </a:rPr>
              <a:t>using </a:t>
            </a:r>
            <a:r>
              <a:rPr sz="2400" spc="-20" dirty="0">
                <a:solidFill>
                  <a:srgbClr val="0B49CB"/>
                </a:solidFill>
                <a:latin typeface="Carlito"/>
                <a:cs typeface="Carlito"/>
              </a:rPr>
              <a:t>classification</a:t>
            </a:r>
            <a:r>
              <a:rPr sz="2400" spc="17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0B49CB"/>
                </a:solidFill>
                <a:latin typeface="Carlito"/>
                <a:cs typeface="Carlito"/>
              </a:rPr>
              <a:t>models</a:t>
            </a:r>
            <a:endParaRPr sz="24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2000" spc="-45" dirty="0">
                <a:solidFill>
                  <a:srgbClr val="0B49CB"/>
                </a:solidFill>
                <a:latin typeface="Carlito"/>
                <a:cs typeface="Carlito"/>
              </a:rPr>
              <a:t>Tuned </a:t>
            </a:r>
            <a:r>
              <a:rPr sz="2000" dirty="0">
                <a:solidFill>
                  <a:srgbClr val="0B49CB"/>
                </a:solidFill>
                <a:latin typeface="Carlito"/>
                <a:cs typeface="Carlito"/>
              </a:rPr>
              <a:t>models </a:t>
            </a:r>
            <a:r>
              <a:rPr sz="2000" spc="-5" dirty="0">
                <a:solidFill>
                  <a:srgbClr val="0B49CB"/>
                </a:solidFill>
                <a:latin typeface="Carlito"/>
                <a:cs typeface="Carlito"/>
              </a:rPr>
              <a:t>using</a:t>
            </a:r>
            <a:r>
              <a:rPr sz="2000" spc="1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0B49CB"/>
                </a:solidFill>
                <a:latin typeface="Carlito"/>
                <a:cs typeface="Carlito"/>
              </a:rPr>
              <a:t>GridSearchCV</a:t>
            </a:r>
            <a:endParaRPr sz="20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1445E5D-E310-E947-9460-169E7E325331}"/>
              </a:ext>
            </a:extLst>
          </p:cNvPr>
          <p:cNvSpPr txBox="1"/>
          <p:nvPr/>
        </p:nvSpPr>
        <p:spPr>
          <a:xfrm>
            <a:off x="770010" y="1742066"/>
            <a:ext cx="9199489" cy="315404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2200" spc="-35" dirty="0">
                <a:solidFill>
                  <a:srgbClr val="0B49CB"/>
                </a:solidFill>
                <a:latin typeface="Carlito"/>
                <a:cs typeface="Carlito"/>
              </a:rPr>
              <a:t>Data </a:t>
            </a:r>
            <a:r>
              <a:rPr sz="2200" spc="-20" dirty="0">
                <a:solidFill>
                  <a:srgbClr val="0B49CB"/>
                </a:solidFill>
                <a:latin typeface="Carlito"/>
                <a:cs typeface="Carlito"/>
              </a:rPr>
              <a:t>collection</a:t>
            </a:r>
            <a:r>
              <a:rPr sz="2200" spc="1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0B49CB"/>
                </a:solidFill>
                <a:latin typeface="Carlito"/>
                <a:cs typeface="Carlito"/>
              </a:rPr>
              <a:t>methodology:</a:t>
            </a:r>
            <a:endParaRPr sz="22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0B49CB"/>
                </a:solidFill>
                <a:latin typeface="Carlito"/>
                <a:cs typeface="Carlito"/>
              </a:rPr>
              <a:t>Combined </a:t>
            </a:r>
            <a:r>
              <a:rPr sz="1800" spc="-20" dirty="0">
                <a:solidFill>
                  <a:srgbClr val="0B49CB"/>
                </a:solidFill>
                <a:latin typeface="Carlito"/>
                <a:cs typeface="Carlito"/>
              </a:rPr>
              <a:t>data from </a:t>
            </a:r>
            <a:r>
              <a:rPr sz="1800" spc="-5" dirty="0">
                <a:solidFill>
                  <a:srgbClr val="0B49CB"/>
                </a:solidFill>
                <a:latin typeface="Carlito"/>
                <a:cs typeface="Carlito"/>
              </a:rPr>
              <a:t>SpaceX public </a:t>
            </a:r>
            <a:r>
              <a:rPr sz="1800" dirty="0">
                <a:solidFill>
                  <a:srgbClr val="0B49CB"/>
                </a:solidFill>
                <a:latin typeface="Carlito"/>
                <a:cs typeface="Carlito"/>
              </a:rPr>
              <a:t>API and </a:t>
            </a:r>
            <a:r>
              <a:rPr sz="1800" spc="-5" dirty="0">
                <a:solidFill>
                  <a:srgbClr val="0B49CB"/>
                </a:solidFill>
                <a:latin typeface="Carlito"/>
                <a:cs typeface="Carlito"/>
              </a:rPr>
              <a:t>SpaceX Wikipedia</a:t>
            </a:r>
            <a:r>
              <a:rPr sz="1800" spc="1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B49CB"/>
                </a:solidFill>
                <a:latin typeface="Carlito"/>
                <a:cs typeface="Carlito"/>
              </a:rPr>
              <a:t>page</a:t>
            </a:r>
            <a:endParaRPr sz="18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1485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2200" spc="-40" dirty="0">
                <a:solidFill>
                  <a:srgbClr val="0B49CB"/>
                </a:solidFill>
                <a:latin typeface="Carlito"/>
                <a:cs typeface="Carlito"/>
              </a:rPr>
              <a:t>Perform </a:t>
            </a:r>
            <a:r>
              <a:rPr sz="2200" spc="-35" dirty="0">
                <a:solidFill>
                  <a:srgbClr val="0B49CB"/>
                </a:solidFill>
                <a:latin typeface="Carlito"/>
                <a:cs typeface="Carlito"/>
              </a:rPr>
              <a:t>data</a:t>
            </a:r>
            <a:r>
              <a:rPr sz="2200" spc="3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0B49CB"/>
                </a:solidFill>
                <a:latin typeface="Carlito"/>
                <a:cs typeface="Carlito"/>
              </a:rPr>
              <a:t>wrangling</a:t>
            </a:r>
            <a:endParaRPr sz="22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solidFill>
                  <a:srgbClr val="0B49CB"/>
                </a:solidFill>
                <a:latin typeface="Carlito"/>
                <a:cs typeface="Carlito"/>
              </a:rPr>
              <a:t>Classifying true landings </a:t>
            </a:r>
            <a:r>
              <a:rPr sz="1800" dirty="0">
                <a:solidFill>
                  <a:srgbClr val="0B49CB"/>
                </a:solidFill>
                <a:latin typeface="Carlito"/>
                <a:cs typeface="Carlito"/>
              </a:rPr>
              <a:t>as </a:t>
            </a:r>
            <a:r>
              <a:rPr sz="1800" spc="-5" dirty="0">
                <a:solidFill>
                  <a:srgbClr val="0B49CB"/>
                </a:solidFill>
                <a:latin typeface="Carlito"/>
                <a:cs typeface="Carlito"/>
              </a:rPr>
              <a:t>successful </a:t>
            </a:r>
            <a:r>
              <a:rPr sz="1800" dirty="0">
                <a:solidFill>
                  <a:srgbClr val="0B49CB"/>
                </a:solidFill>
                <a:latin typeface="Carlito"/>
                <a:cs typeface="Carlito"/>
              </a:rPr>
              <a:t>and </a:t>
            </a:r>
            <a:r>
              <a:rPr sz="1800" spc="-10" dirty="0">
                <a:solidFill>
                  <a:srgbClr val="0B49CB"/>
                </a:solidFill>
                <a:latin typeface="Carlito"/>
                <a:cs typeface="Carlito"/>
              </a:rPr>
              <a:t>unsuccessful</a:t>
            </a:r>
            <a:r>
              <a:rPr sz="1800" spc="-5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B49CB"/>
                </a:solidFill>
                <a:latin typeface="Carlito"/>
                <a:cs typeface="Carlito"/>
              </a:rPr>
              <a:t>otherwise</a:t>
            </a:r>
            <a:endParaRPr sz="18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2200" spc="-40" dirty="0">
                <a:solidFill>
                  <a:srgbClr val="0B49CB"/>
                </a:solidFill>
                <a:latin typeface="Carlito"/>
                <a:cs typeface="Carlito"/>
              </a:rPr>
              <a:t>Perform </a:t>
            </a:r>
            <a:r>
              <a:rPr sz="2200" spc="-25" dirty="0">
                <a:solidFill>
                  <a:srgbClr val="0B49CB"/>
                </a:solidFill>
                <a:latin typeface="Carlito"/>
                <a:cs typeface="Carlito"/>
              </a:rPr>
              <a:t>exploratory </a:t>
            </a:r>
            <a:r>
              <a:rPr sz="2200" spc="-35" dirty="0">
                <a:solidFill>
                  <a:srgbClr val="0B49CB"/>
                </a:solidFill>
                <a:latin typeface="Carlito"/>
                <a:cs typeface="Carlito"/>
              </a:rPr>
              <a:t>data </a:t>
            </a:r>
            <a:r>
              <a:rPr sz="2200" spc="-20" dirty="0">
                <a:solidFill>
                  <a:srgbClr val="0B49CB"/>
                </a:solidFill>
                <a:latin typeface="Carlito"/>
                <a:cs typeface="Carlito"/>
              </a:rPr>
              <a:t>analysis </a:t>
            </a:r>
            <a:r>
              <a:rPr sz="2200" spc="-25" dirty="0">
                <a:solidFill>
                  <a:srgbClr val="0B49CB"/>
                </a:solidFill>
                <a:latin typeface="Carlito"/>
                <a:cs typeface="Carlito"/>
              </a:rPr>
              <a:t>(EDA) </a:t>
            </a:r>
            <a:r>
              <a:rPr sz="2200" spc="-15" dirty="0">
                <a:solidFill>
                  <a:srgbClr val="0B49CB"/>
                </a:solidFill>
                <a:latin typeface="Carlito"/>
                <a:cs typeface="Carlito"/>
              </a:rPr>
              <a:t>using </a:t>
            </a:r>
            <a:r>
              <a:rPr sz="2200" spc="-20" dirty="0">
                <a:solidFill>
                  <a:srgbClr val="0B49CB"/>
                </a:solidFill>
                <a:latin typeface="Carlito"/>
                <a:cs typeface="Carlito"/>
              </a:rPr>
              <a:t>visualization </a:t>
            </a:r>
            <a:r>
              <a:rPr sz="2200" spc="-5" dirty="0">
                <a:solidFill>
                  <a:srgbClr val="0B49CB"/>
                </a:solidFill>
                <a:latin typeface="Carlito"/>
                <a:cs typeface="Carlito"/>
              </a:rPr>
              <a:t>and</a:t>
            </a:r>
            <a:r>
              <a:rPr sz="2200" spc="155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200" spc="-15" dirty="0">
                <a:solidFill>
                  <a:srgbClr val="0B49CB"/>
                </a:solidFill>
                <a:latin typeface="Carlito"/>
                <a:cs typeface="Carlito"/>
              </a:rPr>
              <a:t>SQL</a:t>
            </a:r>
            <a:endParaRPr sz="22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2200" spc="-40" dirty="0">
                <a:solidFill>
                  <a:srgbClr val="0B49CB"/>
                </a:solidFill>
                <a:latin typeface="Carlito"/>
                <a:cs typeface="Carlito"/>
              </a:rPr>
              <a:t>Perform </a:t>
            </a:r>
            <a:r>
              <a:rPr sz="2200" spc="-30" dirty="0">
                <a:solidFill>
                  <a:srgbClr val="0B49CB"/>
                </a:solidFill>
                <a:latin typeface="Carlito"/>
                <a:cs typeface="Carlito"/>
              </a:rPr>
              <a:t>interactive </a:t>
            </a:r>
            <a:r>
              <a:rPr sz="2200" spc="-5" dirty="0">
                <a:solidFill>
                  <a:srgbClr val="0B49CB"/>
                </a:solidFill>
                <a:latin typeface="Carlito"/>
                <a:cs typeface="Carlito"/>
              </a:rPr>
              <a:t>visual analytics </a:t>
            </a:r>
            <a:r>
              <a:rPr sz="2200" spc="-15" dirty="0">
                <a:solidFill>
                  <a:srgbClr val="0B49CB"/>
                </a:solidFill>
                <a:latin typeface="Carlito"/>
                <a:cs typeface="Carlito"/>
              </a:rPr>
              <a:t>using </a:t>
            </a:r>
            <a:r>
              <a:rPr sz="2200" spc="-20" dirty="0">
                <a:solidFill>
                  <a:srgbClr val="0B49CB"/>
                </a:solidFill>
                <a:latin typeface="Carlito"/>
                <a:cs typeface="Carlito"/>
              </a:rPr>
              <a:t>Folium </a:t>
            </a:r>
            <a:r>
              <a:rPr sz="2200" spc="-5" dirty="0">
                <a:solidFill>
                  <a:srgbClr val="0B49CB"/>
                </a:solidFill>
                <a:latin typeface="Carlito"/>
                <a:cs typeface="Carlito"/>
              </a:rPr>
              <a:t>and Plotly</a:t>
            </a:r>
            <a:r>
              <a:rPr sz="2200" spc="1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0B49CB"/>
                </a:solidFill>
                <a:latin typeface="Carlito"/>
                <a:cs typeface="Carlito"/>
              </a:rPr>
              <a:t>Dash</a:t>
            </a:r>
            <a:endParaRPr sz="22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2200" spc="-40" dirty="0">
                <a:solidFill>
                  <a:srgbClr val="0B49CB"/>
                </a:solidFill>
                <a:latin typeface="Carlito"/>
                <a:cs typeface="Carlito"/>
              </a:rPr>
              <a:t>Perform </a:t>
            </a:r>
            <a:r>
              <a:rPr sz="2200" spc="-25" dirty="0">
                <a:solidFill>
                  <a:srgbClr val="0B49CB"/>
                </a:solidFill>
                <a:latin typeface="Carlito"/>
                <a:cs typeface="Carlito"/>
              </a:rPr>
              <a:t>predictive </a:t>
            </a:r>
            <a:r>
              <a:rPr sz="2200" spc="-20" dirty="0">
                <a:solidFill>
                  <a:srgbClr val="0B49CB"/>
                </a:solidFill>
                <a:latin typeface="Carlito"/>
                <a:cs typeface="Carlito"/>
              </a:rPr>
              <a:t>analysis </a:t>
            </a:r>
            <a:r>
              <a:rPr sz="2200" spc="-15" dirty="0">
                <a:solidFill>
                  <a:srgbClr val="0B49CB"/>
                </a:solidFill>
                <a:latin typeface="Carlito"/>
                <a:cs typeface="Carlito"/>
              </a:rPr>
              <a:t>using </a:t>
            </a:r>
            <a:r>
              <a:rPr sz="2200" spc="-20" dirty="0">
                <a:solidFill>
                  <a:srgbClr val="0B49CB"/>
                </a:solidFill>
                <a:latin typeface="Carlito"/>
                <a:cs typeface="Carlito"/>
              </a:rPr>
              <a:t>classification</a:t>
            </a:r>
            <a:r>
              <a:rPr sz="2200" spc="17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0B49CB"/>
                </a:solidFill>
                <a:latin typeface="Carlito"/>
                <a:cs typeface="Carlito"/>
              </a:rPr>
              <a:t>models</a:t>
            </a:r>
            <a:endParaRPr sz="2200" dirty="0">
              <a:solidFill>
                <a:srgbClr val="0B49CB"/>
              </a:solidFill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800" spc="-45" dirty="0">
                <a:solidFill>
                  <a:srgbClr val="0B49CB"/>
                </a:solidFill>
                <a:latin typeface="Carlito"/>
                <a:cs typeface="Carlito"/>
              </a:rPr>
              <a:t>Tuned </a:t>
            </a:r>
            <a:r>
              <a:rPr sz="1800" dirty="0">
                <a:solidFill>
                  <a:srgbClr val="0B49CB"/>
                </a:solidFill>
                <a:latin typeface="Carlito"/>
                <a:cs typeface="Carlito"/>
              </a:rPr>
              <a:t>models </a:t>
            </a:r>
            <a:r>
              <a:rPr sz="1800" spc="-5" dirty="0">
                <a:solidFill>
                  <a:srgbClr val="0B49CB"/>
                </a:solidFill>
                <a:latin typeface="Carlito"/>
                <a:cs typeface="Carlito"/>
              </a:rPr>
              <a:t>using</a:t>
            </a:r>
            <a:r>
              <a:rPr sz="1800" spc="10" dirty="0">
                <a:solidFill>
                  <a:srgbClr val="0B49CB"/>
                </a:solidFill>
                <a:latin typeface="Carlito"/>
                <a:cs typeface="Carlito"/>
              </a:rPr>
              <a:t> </a:t>
            </a:r>
            <a:r>
              <a:rPr sz="1800" spc="-20" dirty="0">
                <a:solidFill>
                  <a:srgbClr val="0B49CB"/>
                </a:solidFill>
                <a:latin typeface="Carlito"/>
                <a:cs typeface="Carlito"/>
              </a:rPr>
              <a:t>GridSearchCV</a:t>
            </a:r>
            <a:endParaRPr sz="1800" dirty="0">
              <a:solidFill>
                <a:srgbClr val="0B49CB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ject 6">
            <a:extLst>
              <a:ext uri="{FF2B5EF4-FFF2-40B4-BE49-F238E27FC236}">
                <a16:creationId xmlns:a16="http://schemas.microsoft.com/office/drawing/2014/main" id="{7C310035-1A54-2F49-8D5B-0F59CEC1FCA4}"/>
              </a:ext>
            </a:extLst>
          </p:cNvPr>
          <p:cNvSpPr/>
          <p:nvPr/>
        </p:nvSpPr>
        <p:spPr>
          <a:xfrm>
            <a:off x="3411728" y="2528823"/>
            <a:ext cx="237744" cy="138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C404731-7328-9948-A607-2F5EC0EABD7F}"/>
              </a:ext>
            </a:extLst>
          </p:cNvPr>
          <p:cNvGrpSpPr/>
          <p:nvPr/>
        </p:nvGrpSpPr>
        <p:grpSpPr>
          <a:xfrm>
            <a:off x="3131311" y="2252980"/>
            <a:ext cx="1851660" cy="1607820"/>
            <a:chOff x="4782311" y="1478280"/>
            <a:chExt cx="1851660" cy="1607820"/>
          </a:xfrm>
        </p:grpSpPr>
        <p:sp>
          <p:nvSpPr>
            <p:cNvPr id="56" name="object 8">
              <a:extLst>
                <a:ext uri="{FF2B5EF4-FFF2-40B4-BE49-F238E27FC236}">
                  <a16:creationId xmlns:a16="http://schemas.microsoft.com/office/drawing/2014/main" id="{37D735D2-36CF-FF4B-B73B-9FCBD2D07B6B}"/>
                </a:ext>
              </a:extLst>
            </p:cNvPr>
            <p:cNvSpPr/>
            <p:nvPr/>
          </p:nvSpPr>
          <p:spPr>
            <a:xfrm>
              <a:off x="5084063" y="1766316"/>
              <a:ext cx="158496" cy="1319784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9">
              <a:extLst>
                <a:ext uri="{FF2B5EF4-FFF2-40B4-BE49-F238E27FC236}">
                  <a16:creationId xmlns:a16="http://schemas.microsoft.com/office/drawing/2014/main" id="{A044765C-D5C4-5041-AB5E-FE59CA959E56}"/>
                </a:ext>
              </a:extLst>
            </p:cNvPr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10">
              <a:extLst>
                <a:ext uri="{FF2B5EF4-FFF2-40B4-BE49-F238E27FC236}">
                  <a16:creationId xmlns:a16="http://schemas.microsoft.com/office/drawing/2014/main" id="{1509BFFB-BCBB-554A-9F1E-6FE25EC468B0}"/>
                </a:ext>
              </a:extLst>
            </p:cNvPr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1">
              <a:extLst>
                <a:ext uri="{FF2B5EF4-FFF2-40B4-BE49-F238E27FC236}">
                  <a16:creationId xmlns:a16="http://schemas.microsoft.com/office/drawing/2014/main" id="{25082B23-1849-A845-BAD1-22960E8A3A86}"/>
                </a:ext>
              </a:extLst>
            </p:cNvPr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12">
            <a:extLst>
              <a:ext uri="{FF2B5EF4-FFF2-40B4-BE49-F238E27FC236}">
                <a16:creationId xmlns:a16="http://schemas.microsoft.com/office/drawing/2014/main" id="{CA069457-0FEF-1C41-B0ED-AB2AC83017F8}"/>
              </a:ext>
            </a:extLst>
          </p:cNvPr>
          <p:cNvSpPr txBox="1"/>
          <p:nvPr/>
        </p:nvSpPr>
        <p:spPr>
          <a:xfrm>
            <a:off x="3364865" y="2540761"/>
            <a:ext cx="1327150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79425" marR="5080" indent="-466725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(Space</a:t>
            </a:r>
            <a:r>
              <a:rPr sz="1500" spc="-2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X  APIs)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AAA77DF-407C-3041-9BAB-2C926302D7DC}"/>
              </a:ext>
            </a:extLst>
          </p:cNvPr>
          <p:cNvGrpSpPr/>
          <p:nvPr/>
        </p:nvGrpSpPr>
        <p:grpSpPr>
          <a:xfrm>
            <a:off x="3131311" y="3581907"/>
            <a:ext cx="1851660" cy="1665732"/>
            <a:chOff x="4782311" y="2807207"/>
            <a:chExt cx="1851660" cy="1665732"/>
          </a:xfrm>
        </p:grpSpPr>
        <p:sp>
          <p:nvSpPr>
            <p:cNvPr id="62" name="object 14">
              <a:extLst>
                <a:ext uri="{FF2B5EF4-FFF2-40B4-BE49-F238E27FC236}">
                  <a16:creationId xmlns:a16="http://schemas.microsoft.com/office/drawing/2014/main" id="{A85A61E4-45B2-BB48-9D19-2D07501DDF3F}"/>
                </a:ext>
              </a:extLst>
            </p:cNvPr>
            <p:cNvSpPr/>
            <p:nvPr/>
          </p:nvSpPr>
          <p:spPr>
            <a:xfrm>
              <a:off x="5062727" y="3073907"/>
              <a:ext cx="237744" cy="1399032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5">
              <a:extLst>
                <a:ext uri="{FF2B5EF4-FFF2-40B4-BE49-F238E27FC236}">
                  <a16:creationId xmlns:a16="http://schemas.microsoft.com/office/drawing/2014/main" id="{CEA9B901-22CC-2146-986C-F0C00E1D00B8}"/>
                </a:ext>
              </a:extLst>
            </p:cNvPr>
            <p:cNvSpPr/>
            <p:nvPr/>
          </p:nvSpPr>
          <p:spPr>
            <a:xfrm>
              <a:off x="5084063" y="3095243"/>
              <a:ext cx="158496" cy="1319784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16">
              <a:extLst>
                <a:ext uri="{FF2B5EF4-FFF2-40B4-BE49-F238E27FC236}">
                  <a16:creationId xmlns:a16="http://schemas.microsoft.com/office/drawing/2014/main" id="{9C680FFD-98B6-8648-BB2B-6DDCFF6C00CF}"/>
                </a:ext>
              </a:extLst>
            </p:cNvPr>
            <p:cNvSpPr/>
            <p:nvPr/>
          </p:nvSpPr>
          <p:spPr>
            <a:xfrm>
              <a:off x="4782311" y="2807207"/>
              <a:ext cx="1851660" cy="1143000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17">
              <a:extLst>
                <a:ext uri="{FF2B5EF4-FFF2-40B4-BE49-F238E27FC236}">
                  <a16:creationId xmlns:a16="http://schemas.microsoft.com/office/drawing/2014/main" id="{13E9A5C8-6D7F-1246-B878-D38529A66509}"/>
                </a:ext>
              </a:extLst>
            </p:cNvPr>
            <p:cNvSpPr/>
            <p:nvPr/>
          </p:nvSpPr>
          <p:spPr>
            <a:xfrm>
              <a:off x="4888991" y="2839211"/>
              <a:ext cx="1677923" cy="1115568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18">
              <a:extLst>
                <a:ext uri="{FF2B5EF4-FFF2-40B4-BE49-F238E27FC236}">
                  <a16:creationId xmlns:a16="http://schemas.microsoft.com/office/drawing/2014/main" id="{2F9CB4DA-5006-144C-A536-9EDDBC8FD245}"/>
                </a:ext>
              </a:extLst>
            </p:cNvPr>
            <p:cNvSpPr/>
            <p:nvPr/>
          </p:nvSpPr>
          <p:spPr>
            <a:xfrm>
              <a:off x="4803647" y="2828543"/>
              <a:ext cx="1772411" cy="1063752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19">
            <a:extLst>
              <a:ext uri="{FF2B5EF4-FFF2-40B4-BE49-F238E27FC236}">
                <a16:creationId xmlns:a16="http://schemas.microsoft.com/office/drawing/2014/main" id="{BF22F0EC-6783-A24B-8B24-12CE0D3DBB2A}"/>
              </a:ext>
            </a:extLst>
          </p:cNvPr>
          <p:cNvSpPr txBox="1"/>
          <p:nvPr/>
        </p:nvSpPr>
        <p:spPr>
          <a:xfrm>
            <a:off x="3364865" y="3661283"/>
            <a:ext cx="1332865" cy="88201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.JSON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file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+ 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Lists(Launch</a:t>
            </a:r>
            <a:r>
              <a:rPr sz="15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Site, 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Booster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Version,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</a:t>
            </a:r>
            <a:r>
              <a:rPr sz="15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Data)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862451D-DC7B-5140-AEAE-BDB8CB42A450}"/>
              </a:ext>
            </a:extLst>
          </p:cNvPr>
          <p:cNvGrpSpPr/>
          <p:nvPr/>
        </p:nvGrpSpPr>
        <p:grpSpPr>
          <a:xfrm>
            <a:off x="3131311" y="4912359"/>
            <a:ext cx="2790443" cy="1141476"/>
            <a:chOff x="4782311" y="4137659"/>
            <a:chExt cx="2790443" cy="1141476"/>
          </a:xfrm>
        </p:grpSpPr>
        <p:sp>
          <p:nvSpPr>
            <p:cNvPr id="69" name="object 21">
              <a:extLst>
                <a:ext uri="{FF2B5EF4-FFF2-40B4-BE49-F238E27FC236}">
                  <a16:creationId xmlns:a16="http://schemas.microsoft.com/office/drawing/2014/main" id="{8806443E-5CD1-E94B-86FA-862D3EFD1C4C}"/>
                </a:ext>
              </a:extLst>
            </p:cNvPr>
            <p:cNvSpPr/>
            <p:nvPr/>
          </p:nvSpPr>
          <p:spPr>
            <a:xfrm>
              <a:off x="5146547" y="4319015"/>
              <a:ext cx="2426207" cy="239268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22">
              <a:extLst>
                <a:ext uri="{FF2B5EF4-FFF2-40B4-BE49-F238E27FC236}">
                  <a16:creationId xmlns:a16="http://schemas.microsoft.com/office/drawing/2014/main" id="{BF407BD1-F0CA-E34D-B9DC-E5E8C319DA58}"/>
                </a:ext>
              </a:extLst>
            </p:cNvPr>
            <p:cNvSpPr/>
            <p:nvPr/>
          </p:nvSpPr>
          <p:spPr>
            <a:xfrm>
              <a:off x="5167883" y="4340351"/>
              <a:ext cx="2346960" cy="160019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23">
              <a:extLst>
                <a:ext uri="{FF2B5EF4-FFF2-40B4-BE49-F238E27FC236}">
                  <a16:creationId xmlns:a16="http://schemas.microsoft.com/office/drawing/2014/main" id="{9A15298D-497C-F64B-9605-DBD2474C5B6D}"/>
                </a:ext>
              </a:extLst>
            </p:cNvPr>
            <p:cNvSpPr/>
            <p:nvPr/>
          </p:nvSpPr>
          <p:spPr>
            <a:xfrm>
              <a:off x="4782311" y="4137659"/>
              <a:ext cx="1851660" cy="1141476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24">
              <a:extLst>
                <a:ext uri="{FF2B5EF4-FFF2-40B4-BE49-F238E27FC236}">
                  <a16:creationId xmlns:a16="http://schemas.microsoft.com/office/drawing/2014/main" id="{B72867FE-B5E5-A34D-965C-8645BC087911}"/>
                </a:ext>
              </a:extLst>
            </p:cNvPr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25">
              <a:extLst>
                <a:ext uri="{FF2B5EF4-FFF2-40B4-BE49-F238E27FC236}">
                  <a16:creationId xmlns:a16="http://schemas.microsoft.com/office/drawing/2014/main" id="{035BDC91-31A1-724D-8B36-E84BCF633107}"/>
                </a:ext>
              </a:extLst>
            </p:cNvPr>
            <p:cNvSpPr/>
            <p:nvPr/>
          </p:nvSpPr>
          <p:spPr>
            <a:xfrm>
              <a:off x="4803647" y="4158995"/>
              <a:ext cx="1772411" cy="1062227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26">
            <a:extLst>
              <a:ext uri="{FF2B5EF4-FFF2-40B4-BE49-F238E27FC236}">
                <a16:creationId xmlns:a16="http://schemas.microsoft.com/office/drawing/2014/main" id="{5118820A-3DD5-2246-B2E9-BB7D739498AC}"/>
              </a:ext>
            </a:extLst>
          </p:cNvPr>
          <p:cNvSpPr txBox="1"/>
          <p:nvPr/>
        </p:nvSpPr>
        <p:spPr>
          <a:xfrm>
            <a:off x="3326765" y="5095620"/>
            <a:ext cx="1403985" cy="66484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Json_normalize</a:t>
            </a:r>
            <a:r>
              <a:rPr sz="15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 data  from</a:t>
            </a:r>
            <a:r>
              <a:rPr sz="15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JSON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B6A3DEE-20D8-7145-9276-008B6637D52B}"/>
              </a:ext>
            </a:extLst>
          </p:cNvPr>
          <p:cNvGrpSpPr/>
          <p:nvPr/>
        </p:nvGrpSpPr>
        <p:grpSpPr>
          <a:xfrm>
            <a:off x="5488940" y="3848607"/>
            <a:ext cx="1859280" cy="2205228"/>
            <a:chOff x="7139940" y="3073907"/>
            <a:chExt cx="1859280" cy="2205228"/>
          </a:xfrm>
        </p:grpSpPr>
        <p:sp>
          <p:nvSpPr>
            <p:cNvPr id="76" name="object 28">
              <a:extLst>
                <a:ext uri="{FF2B5EF4-FFF2-40B4-BE49-F238E27FC236}">
                  <a16:creationId xmlns:a16="http://schemas.microsoft.com/office/drawing/2014/main" id="{B7033625-456D-894A-863E-1A2F46110182}"/>
                </a:ext>
              </a:extLst>
            </p:cNvPr>
            <p:cNvSpPr/>
            <p:nvPr/>
          </p:nvSpPr>
          <p:spPr>
            <a:xfrm>
              <a:off x="7418832" y="3073907"/>
              <a:ext cx="239268" cy="13990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29">
              <a:extLst>
                <a:ext uri="{FF2B5EF4-FFF2-40B4-BE49-F238E27FC236}">
                  <a16:creationId xmlns:a16="http://schemas.microsoft.com/office/drawing/2014/main" id="{C82D31B1-53AE-3848-BBF3-1BA829F6195D}"/>
                </a:ext>
              </a:extLst>
            </p:cNvPr>
            <p:cNvSpPr/>
            <p:nvPr/>
          </p:nvSpPr>
          <p:spPr>
            <a:xfrm>
              <a:off x="7440168" y="3095243"/>
              <a:ext cx="160020" cy="1319784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srgbClr val="0B49CB"/>
                </a:solidFill>
              </a:endParaRPr>
            </a:p>
          </p:txBody>
        </p:sp>
        <p:sp>
          <p:nvSpPr>
            <p:cNvPr id="78" name="object 30">
              <a:extLst>
                <a:ext uri="{FF2B5EF4-FFF2-40B4-BE49-F238E27FC236}">
                  <a16:creationId xmlns:a16="http://schemas.microsoft.com/office/drawing/2014/main" id="{263982D1-00B7-5449-87B9-07D92A64626D}"/>
                </a:ext>
              </a:extLst>
            </p:cNvPr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31">
              <a:extLst>
                <a:ext uri="{FF2B5EF4-FFF2-40B4-BE49-F238E27FC236}">
                  <a16:creationId xmlns:a16="http://schemas.microsoft.com/office/drawing/2014/main" id="{8A1FD1EF-AB98-4B4C-B9DE-C064434F8BAA}"/>
                </a:ext>
              </a:extLst>
            </p:cNvPr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32">
              <a:extLst>
                <a:ext uri="{FF2B5EF4-FFF2-40B4-BE49-F238E27FC236}">
                  <a16:creationId xmlns:a16="http://schemas.microsoft.com/office/drawing/2014/main" id="{1C82E329-4DF6-254E-85C7-89738BDD23A2}"/>
                </a:ext>
              </a:extLst>
            </p:cNvPr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33">
            <a:extLst>
              <a:ext uri="{FF2B5EF4-FFF2-40B4-BE49-F238E27FC236}">
                <a16:creationId xmlns:a16="http://schemas.microsoft.com/office/drawing/2014/main" id="{F5328B1E-FC6A-134F-8704-7B5F3F1BFAE3}"/>
              </a:ext>
            </a:extLst>
          </p:cNvPr>
          <p:cNvSpPr txBox="1"/>
          <p:nvPr/>
        </p:nvSpPr>
        <p:spPr>
          <a:xfrm>
            <a:off x="5649721" y="5200142"/>
            <a:ext cx="148399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575945" marR="5080" indent="-563880">
              <a:lnSpc>
                <a:spcPts val="1639"/>
              </a:lnSpc>
              <a:spcBef>
                <a:spcPts val="285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relevant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DBCB9E4-CEA6-3143-AC66-E5A5A2CCB016}"/>
              </a:ext>
            </a:extLst>
          </p:cNvPr>
          <p:cNvGrpSpPr/>
          <p:nvPr/>
        </p:nvGrpSpPr>
        <p:grpSpPr>
          <a:xfrm>
            <a:off x="5488940" y="2519679"/>
            <a:ext cx="1868423" cy="2205228"/>
            <a:chOff x="7139940" y="1744979"/>
            <a:chExt cx="1868423" cy="2205228"/>
          </a:xfrm>
        </p:grpSpPr>
        <p:sp>
          <p:nvSpPr>
            <p:cNvPr id="83" name="object 35">
              <a:extLst>
                <a:ext uri="{FF2B5EF4-FFF2-40B4-BE49-F238E27FC236}">
                  <a16:creationId xmlns:a16="http://schemas.microsoft.com/office/drawing/2014/main" id="{DB8ACC67-95C9-A749-9D13-D9CFA3EC2738}"/>
                </a:ext>
              </a:extLst>
            </p:cNvPr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36">
              <a:extLst>
                <a:ext uri="{FF2B5EF4-FFF2-40B4-BE49-F238E27FC236}">
                  <a16:creationId xmlns:a16="http://schemas.microsoft.com/office/drawing/2014/main" id="{A05238E7-8B42-D34D-9B74-A31883DF01FF}"/>
                </a:ext>
              </a:extLst>
            </p:cNvPr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37">
              <a:extLst>
                <a:ext uri="{FF2B5EF4-FFF2-40B4-BE49-F238E27FC236}">
                  <a16:creationId xmlns:a16="http://schemas.microsoft.com/office/drawing/2014/main" id="{8C2B37C6-8715-5146-A094-6DFACF2AFD4C}"/>
                </a:ext>
              </a:extLst>
            </p:cNvPr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38">
              <a:extLst>
                <a:ext uri="{FF2B5EF4-FFF2-40B4-BE49-F238E27FC236}">
                  <a16:creationId xmlns:a16="http://schemas.microsoft.com/office/drawing/2014/main" id="{FD20BDE4-6078-AC43-A6EF-6921ED788F4B}"/>
                </a:ext>
              </a:extLst>
            </p:cNvPr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39">
              <a:extLst>
                <a:ext uri="{FF2B5EF4-FFF2-40B4-BE49-F238E27FC236}">
                  <a16:creationId xmlns:a16="http://schemas.microsoft.com/office/drawing/2014/main" id="{19051BAC-438A-6E4B-BA2B-A4C024878A89}"/>
                </a:ext>
              </a:extLst>
            </p:cNvPr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40">
            <a:extLst>
              <a:ext uri="{FF2B5EF4-FFF2-40B4-BE49-F238E27FC236}">
                <a16:creationId xmlns:a16="http://schemas.microsoft.com/office/drawing/2014/main" id="{E032E5DF-2AC3-F749-A1CC-0CAFEFABA5E8}"/>
              </a:ext>
            </a:extLst>
          </p:cNvPr>
          <p:cNvSpPr txBox="1"/>
          <p:nvPr/>
        </p:nvSpPr>
        <p:spPr>
          <a:xfrm>
            <a:off x="5640578" y="3870705"/>
            <a:ext cx="149288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32740" marR="5080" indent="-320040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2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a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A84C9B2-BA8E-1043-AE83-97D43F1F4942}"/>
              </a:ext>
            </a:extLst>
          </p:cNvPr>
          <p:cNvGrpSpPr/>
          <p:nvPr/>
        </p:nvGrpSpPr>
        <p:grpSpPr>
          <a:xfrm>
            <a:off x="5488940" y="2252980"/>
            <a:ext cx="2790443" cy="1143000"/>
            <a:chOff x="7139940" y="1478280"/>
            <a:chExt cx="2790443" cy="1143000"/>
          </a:xfrm>
        </p:grpSpPr>
        <p:sp>
          <p:nvSpPr>
            <p:cNvPr id="90" name="object 42">
              <a:extLst>
                <a:ext uri="{FF2B5EF4-FFF2-40B4-BE49-F238E27FC236}">
                  <a16:creationId xmlns:a16="http://schemas.microsoft.com/office/drawing/2014/main" id="{E6EB456F-0461-6F46-94BB-26772C8EF6FE}"/>
                </a:ext>
              </a:extLst>
            </p:cNvPr>
            <p:cNvSpPr/>
            <p:nvPr/>
          </p:nvSpPr>
          <p:spPr>
            <a:xfrm>
              <a:off x="7504176" y="1661160"/>
              <a:ext cx="2426207" cy="237744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43">
              <a:extLst>
                <a:ext uri="{FF2B5EF4-FFF2-40B4-BE49-F238E27FC236}">
                  <a16:creationId xmlns:a16="http://schemas.microsoft.com/office/drawing/2014/main" id="{20FE7460-2E9E-4D4F-AA36-6A3ABC831681}"/>
                </a:ext>
              </a:extLst>
            </p:cNvPr>
            <p:cNvSpPr/>
            <p:nvPr/>
          </p:nvSpPr>
          <p:spPr>
            <a:xfrm>
              <a:off x="7525512" y="1682496"/>
              <a:ext cx="2346959" cy="158496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44">
              <a:extLst>
                <a:ext uri="{FF2B5EF4-FFF2-40B4-BE49-F238E27FC236}">
                  <a16:creationId xmlns:a16="http://schemas.microsoft.com/office/drawing/2014/main" id="{99ADB42E-7D44-4742-9C22-B7A31F2B5D10}"/>
                </a:ext>
              </a:extLst>
            </p:cNvPr>
            <p:cNvSpPr/>
            <p:nvPr/>
          </p:nvSpPr>
          <p:spPr>
            <a:xfrm>
              <a:off x="7139940" y="1478280"/>
              <a:ext cx="1851659" cy="1143000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45">
              <a:extLst>
                <a:ext uri="{FF2B5EF4-FFF2-40B4-BE49-F238E27FC236}">
                  <a16:creationId xmlns:a16="http://schemas.microsoft.com/office/drawing/2014/main" id="{BB942343-B110-2E4D-AAB0-F636C2674E29}"/>
                </a:ext>
              </a:extLst>
            </p:cNvPr>
            <p:cNvSpPr/>
            <p:nvPr/>
          </p:nvSpPr>
          <p:spPr>
            <a:xfrm>
              <a:off x="7226808" y="1615440"/>
              <a:ext cx="1717548" cy="903731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46">
              <a:extLst>
                <a:ext uri="{FF2B5EF4-FFF2-40B4-BE49-F238E27FC236}">
                  <a16:creationId xmlns:a16="http://schemas.microsoft.com/office/drawing/2014/main" id="{79939B25-C69C-154F-867E-ABC942F00942}"/>
                </a:ext>
              </a:extLst>
            </p:cNvPr>
            <p:cNvSpPr/>
            <p:nvPr/>
          </p:nvSpPr>
          <p:spPr>
            <a:xfrm>
              <a:off x="7161276" y="1499616"/>
              <a:ext cx="1772412" cy="1063752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47">
            <a:extLst>
              <a:ext uri="{FF2B5EF4-FFF2-40B4-BE49-F238E27FC236}">
                <a16:creationId xmlns:a16="http://schemas.microsoft.com/office/drawing/2014/main" id="{28BDC8F0-D184-5C42-A309-F994F926C07B}"/>
              </a:ext>
            </a:extLst>
          </p:cNvPr>
          <p:cNvSpPr txBox="1">
            <a:spLocks/>
          </p:cNvSpPr>
          <p:nvPr/>
        </p:nvSpPr>
        <p:spPr>
          <a:xfrm>
            <a:off x="5703061" y="2435605"/>
            <a:ext cx="1373505" cy="6731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GB" sz="1500" spc="-5">
                <a:solidFill>
                  <a:srgbClr val="FFFFFF"/>
                </a:solidFill>
                <a:latin typeface="Carlito"/>
                <a:cs typeface="Carlito"/>
              </a:rPr>
              <a:t>Filter </a:t>
            </a:r>
            <a:r>
              <a:rPr lang="en-GB" sz="1500" spc="-10">
                <a:solidFill>
                  <a:srgbClr val="FFFFFF"/>
                </a:solidFill>
                <a:latin typeface="Carlito"/>
                <a:cs typeface="Carlito"/>
              </a:rPr>
              <a:t>data to</a:t>
            </a:r>
            <a:r>
              <a:rPr lang="en-GB" sz="1500" spc="-20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GB" sz="1500" spc="-5">
                <a:solidFill>
                  <a:srgbClr val="FFFFFF"/>
                </a:solidFill>
                <a:latin typeface="Carlito"/>
                <a:cs typeface="Carlito"/>
              </a:rPr>
              <a:t>only  </a:t>
            </a:r>
            <a:r>
              <a:rPr lang="en-GB" sz="1500">
                <a:solidFill>
                  <a:srgbClr val="FFFFFF"/>
                </a:solidFill>
                <a:latin typeface="Carlito"/>
                <a:cs typeface="Carlito"/>
              </a:rPr>
              <a:t>include </a:t>
            </a:r>
            <a:r>
              <a:rPr lang="en-GB" sz="1500" spc="-2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lang="en-GB" sz="1500">
                <a:solidFill>
                  <a:srgbClr val="FFFFFF"/>
                </a:solidFill>
                <a:latin typeface="Carlito"/>
                <a:cs typeface="Carlito"/>
              </a:rPr>
              <a:t>9  launches</a:t>
            </a:r>
            <a:endParaRPr lang="en-GB" sz="1500" dirty="0">
              <a:latin typeface="Carlito"/>
              <a:cs typeface="Carlito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2395FAF-FD89-0044-A11B-938AF1D9EBC4}"/>
              </a:ext>
            </a:extLst>
          </p:cNvPr>
          <p:cNvGrpSpPr/>
          <p:nvPr/>
        </p:nvGrpSpPr>
        <p:grpSpPr>
          <a:xfrm>
            <a:off x="7845043" y="2252980"/>
            <a:ext cx="1894331" cy="1143000"/>
            <a:chOff x="9496043" y="1478280"/>
            <a:chExt cx="1894331" cy="1143000"/>
          </a:xfrm>
        </p:grpSpPr>
        <p:sp>
          <p:nvSpPr>
            <p:cNvPr id="97" name="object 49">
              <a:extLst>
                <a:ext uri="{FF2B5EF4-FFF2-40B4-BE49-F238E27FC236}">
                  <a16:creationId xmlns:a16="http://schemas.microsoft.com/office/drawing/2014/main" id="{529AA1C8-98F0-7547-A6A1-3E699B1C7A9B}"/>
                </a:ext>
              </a:extLst>
            </p:cNvPr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50">
              <a:extLst>
                <a:ext uri="{FF2B5EF4-FFF2-40B4-BE49-F238E27FC236}">
                  <a16:creationId xmlns:a16="http://schemas.microsoft.com/office/drawing/2014/main" id="{387D2DE7-3F27-304C-940B-C6EB020D12EA}"/>
                </a:ext>
              </a:extLst>
            </p:cNvPr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51">
              <a:extLst>
                <a:ext uri="{FF2B5EF4-FFF2-40B4-BE49-F238E27FC236}">
                  <a16:creationId xmlns:a16="http://schemas.microsoft.com/office/drawing/2014/main" id="{CB745779-98AD-BF41-85F4-9E78820CC42B}"/>
                </a:ext>
              </a:extLst>
            </p:cNvPr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  <a:solidFill>
              <a:srgbClr val="0B49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52">
            <a:extLst>
              <a:ext uri="{FF2B5EF4-FFF2-40B4-BE49-F238E27FC236}">
                <a16:creationId xmlns:a16="http://schemas.microsoft.com/office/drawing/2014/main" id="{A1C91FDD-2F8C-A74A-9CA3-45E5CE5B326B}"/>
              </a:ext>
            </a:extLst>
          </p:cNvPr>
          <p:cNvSpPr txBox="1"/>
          <p:nvPr/>
        </p:nvSpPr>
        <p:spPr>
          <a:xfrm>
            <a:off x="7989316" y="2435605"/>
            <a:ext cx="1539240" cy="6705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270" algn="ctr">
              <a:lnSpc>
                <a:spcPct val="91000"/>
              </a:lnSpc>
              <a:spcBef>
                <a:spcPts val="260"/>
              </a:spcBef>
            </a:pP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Imputate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missing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PayloadMass</a:t>
            </a:r>
            <a:r>
              <a:rPr sz="1500" spc="-1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values  with</a:t>
            </a:r>
            <a:r>
              <a:rPr sz="15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mean</a:t>
            </a:r>
            <a:endParaRPr sz="1500" dirty="0">
              <a:latin typeface="Carlito"/>
              <a:cs typeface="Carlito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B58AE70-2C1D-3C43-8D97-F7CF4A43FC3F}"/>
              </a:ext>
            </a:extLst>
          </p:cNvPr>
          <p:cNvSpPr txBox="1"/>
          <p:nvPr/>
        </p:nvSpPr>
        <p:spPr>
          <a:xfrm>
            <a:off x="471932" y="524751"/>
            <a:ext cx="1059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B49CB"/>
                </a:solidFill>
              </a:rPr>
              <a:t>Data Collection –  SpaceX API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91CEB3F-CBD3-1345-86B5-654BD952C818}"/>
              </a:ext>
            </a:extLst>
          </p:cNvPr>
          <p:cNvSpPr txBox="1"/>
          <p:nvPr/>
        </p:nvSpPr>
        <p:spPr>
          <a:xfrm>
            <a:off x="1326388" y="6158862"/>
            <a:ext cx="924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7"/>
              </a:rPr>
              <a:t>https://github.com/ali-unlu/IBM-Data-Science-Capstone/blob/main/Web%20Scraping.ipynb</a:t>
            </a:r>
            <a:r>
              <a:rPr lang="en-GB" dirty="0"/>
              <a:t> 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1043752-1364-3A4F-9E10-4F6C3995D295}"/>
              </a:ext>
            </a:extLst>
          </p:cNvPr>
          <p:cNvGrpSpPr/>
          <p:nvPr/>
        </p:nvGrpSpPr>
        <p:grpSpPr>
          <a:xfrm>
            <a:off x="2286000" y="1538731"/>
            <a:ext cx="6763766" cy="4626542"/>
            <a:chOff x="5111496" y="713231"/>
            <a:chExt cx="5907532" cy="5332858"/>
          </a:xfrm>
        </p:grpSpPr>
        <p:grpSp>
          <p:nvGrpSpPr>
            <p:cNvPr id="11" name="object 6">
              <a:extLst>
                <a:ext uri="{FF2B5EF4-FFF2-40B4-BE49-F238E27FC236}">
                  <a16:creationId xmlns:a16="http://schemas.microsoft.com/office/drawing/2014/main" id="{B09BF32E-FB76-954C-BA7F-A395CD68EDB9}"/>
                </a:ext>
              </a:extLst>
            </p:cNvPr>
            <p:cNvGrpSpPr/>
            <p:nvPr/>
          </p:nvGrpSpPr>
          <p:grpSpPr>
            <a:xfrm>
              <a:off x="5111496" y="713231"/>
              <a:ext cx="2621280" cy="2318385"/>
              <a:chOff x="5111496" y="713231"/>
              <a:chExt cx="2621280" cy="2318385"/>
            </a:xfrm>
          </p:grpSpPr>
          <p:sp>
            <p:nvSpPr>
              <p:cNvPr id="12" name="object 7">
                <a:extLst>
                  <a:ext uri="{FF2B5EF4-FFF2-40B4-BE49-F238E27FC236}">
                    <a16:creationId xmlns:a16="http://schemas.microsoft.com/office/drawing/2014/main" id="{550113C0-64CC-1249-BD45-C0EA8B4CAA47}"/>
                  </a:ext>
                </a:extLst>
              </p:cNvPr>
              <p:cNvSpPr/>
              <p:nvPr/>
            </p:nvSpPr>
            <p:spPr>
              <a:xfrm>
                <a:off x="5506212" y="1098804"/>
                <a:ext cx="304800" cy="1932432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13" name="object 8">
                <a:extLst>
                  <a:ext uri="{FF2B5EF4-FFF2-40B4-BE49-F238E27FC236}">
                    <a16:creationId xmlns:a16="http://schemas.microsoft.com/office/drawing/2014/main" id="{DBB1976B-7D94-9B44-B7E1-A07504E17F45}"/>
                  </a:ext>
                </a:extLst>
              </p:cNvPr>
              <p:cNvSpPr/>
              <p:nvPr/>
            </p:nvSpPr>
            <p:spPr>
              <a:xfrm>
                <a:off x="5527548" y="1110995"/>
                <a:ext cx="225551" cy="186232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14" name="object 9">
                <a:extLst>
                  <a:ext uri="{FF2B5EF4-FFF2-40B4-BE49-F238E27FC236}">
                    <a16:creationId xmlns:a16="http://schemas.microsoft.com/office/drawing/2014/main" id="{BFF90A0A-5B50-7541-86FD-ABA1019A49B5}"/>
                  </a:ext>
                </a:extLst>
              </p:cNvPr>
              <p:cNvSpPr/>
              <p:nvPr/>
            </p:nvSpPr>
            <p:spPr>
              <a:xfrm>
                <a:off x="5111496" y="713231"/>
                <a:ext cx="2580131" cy="158038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15" name="object 10">
                <a:extLst>
                  <a:ext uri="{FF2B5EF4-FFF2-40B4-BE49-F238E27FC236}">
                    <a16:creationId xmlns:a16="http://schemas.microsoft.com/office/drawing/2014/main" id="{B68E6423-5BEE-8940-B72B-2D431F351956}"/>
                  </a:ext>
                </a:extLst>
              </p:cNvPr>
              <p:cNvSpPr/>
              <p:nvPr/>
            </p:nvSpPr>
            <p:spPr>
              <a:xfrm>
                <a:off x="5134356" y="1037843"/>
                <a:ext cx="2598420" cy="981455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16" name="object 11">
                <a:extLst>
                  <a:ext uri="{FF2B5EF4-FFF2-40B4-BE49-F238E27FC236}">
                    <a16:creationId xmlns:a16="http://schemas.microsoft.com/office/drawing/2014/main" id="{26959F34-3FC5-1C43-8260-4F0A27F0A4D1}"/>
                  </a:ext>
                </a:extLst>
              </p:cNvPr>
              <p:cNvSpPr/>
              <p:nvPr/>
            </p:nvSpPr>
            <p:spPr>
              <a:xfrm>
                <a:off x="5132832" y="734567"/>
                <a:ext cx="2500884" cy="1501139"/>
              </a:xfrm>
              <a:prstGeom prst="rect">
                <a:avLst/>
              </a:prstGeom>
              <a:solidFill>
                <a:srgbClr val="0B49CB"/>
              </a:solidFill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</p:grpSp>
        <p:sp>
          <p:nvSpPr>
            <p:cNvPr id="17" name="object 12">
              <a:extLst>
                <a:ext uri="{FF2B5EF4-FFF2-40B4-BE49-F238E27FC236}">
                  <a16:creationId xmlns:a16="http://schemas.microsoft.com/office/drawing/2014/main" id="{ED55507D-C4AD-F842-A6E8-844325C4D0DC}"/>
                </a:ext>
              </a:extLst>
            </p:cNvPr>
            <p:cNvSpPr txBox="1"/>
            <p:nvPr/>
          </p:nvSpPr>
          <p:spPr>
            <a:xfrm>
              <a:off x="5314569" y="1104137"/>
              <a:ext cx="2121535" cy="75313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ts val="95"/>
                </a:spcBef>
              </a:pPr>
              <a:r>
                <a:rPr sz="2200" spc="-25" dirty="0">
                  <a:solidFill>
                    <a:srgbClr val="FFFFFF"/>
                  </a:solidFill>
                  <a:latin typeface="Carlito"/>
                  <a:cs typeface="Carlito"/>
                </a:rPr>
                <a:t>Request</a:t>
              </a:r>
              <a:r>
                <a:rPr sz="2200" spc="-114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2200" spc="-5" dirty="0">
                  <a:solidFill>
                    <a:srgbClr val="FFFFFF"/>
                  </a:solidFill>
                  <a:latin typeface="Carlito"/>
                  <a:cs typeface="Carlito"/>
                </a:rPr>
                <a:t>Wikipedia</a:t>
              </a:r>
              <a:endParaRPr sz="2200" dirty="0">
                <a:latin typeface="Carlito"/>
                <a:cs typeface="Carlito"/>
              </a:endParaRPr>
            </a:p>
            <a:p>
              <a:pPr marL="13335" algn="ctr">
                <a:lnSpc>
                  <a:spcPts val="2520"/>
                </a:lnSpc>
              </a:pPr>
              <a:r>
                <a:rPr sz="2200" spc="-25" dirty="0">
                  <a:solidFill>
                    <a:srgbClr val="FFFFFF"/>
                  </a:solidFill>
                  <a:latin typeface="Carlito"/>
                  <a:cs typeface="Carlito"/>
                </a:rPr>
                <a:t>html</a:t>
              </a:r>
              <a:endParaRPr sz="2200" dirty="0">
                <a:latin typeface="Carlito"/>
                <a:cs typeface="Carlito"/>
              </a:endParaRPr>
            </a:p>
          </p:txBody>
        </p:sp>
        <p:grpSp>
          <p:nvGrpSpPr>
            <p:cNvPr id="18" name="object 13">
              <a:extLst>
                <a:ext uri="{FF2B5EF4-FFF2-40B4-BE49-F238E27FC236}">
                  <a16:creationId xmlns:a16="http://schemas.microsoft.com/office/drawing/2014/main" id="{625139EF-22BF-8E41-BE4F-AB3995134487}"/>
                </a:ext>
              </a:extLst>
            </p:cNvPr>
            <p:cNvGrpSpPr/>
            <p:nvPr/>
          </p:nvGrpSpPr>
          <p:grpSpPr>
            <a:xfrm>
              <a:off x="5111496" y="2550495"/>
              <a:ext cx="2580640" cy="2318385"/>
              <a:chOff x="5111496" y="2589276"/>
              <a:chExt cx="2580640" cy="2318385"/>
            </a:xfrm>
          </p:grpSpPr>
          <p:sp>
            <p:nvSpPr>
              <p:cNvPr id="19" name="object 14">
                <a:extLst>
                  <a:ext uri="{FF2B5EF4-FFF2-40B4-BE49-F238E27FC236}">
                    <a16:creationId xmlns:a16="http://schemas.microsoft.com/office/drawing/2014/main" id="{51965C3D-84B7-4D40-8C40-59D5877FD565}"/>
                  </a:ext>
                </a:extLst>
              </p:cNvPr>
              <p:cNvSpPr/>
              <p:nvPr/>
            </p:nvSpPr>
            <p:spPr>
              <a:xfrm>
                <a:off x="5506212" y="2965704"/>
                <a:ext cx="304800" cy="1941576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20" name="object 15">
                <a:extLst>
                  <a:ext uri="{FF2B5EF4-FFF2-40B4-BE49-F238E27FC236}">
                    <a16:creationId xmlns:a16="http://schemas.microsoft.com/office/drawing/2014/main" id="{0138EA15-8971-C943-8237-A2AACF06E59D}"/>
                  </a:ext>
                </a:extLst>
              </p:cNvPr>
              <p:cNvSpPr/>
              <p:nvPr/>
            </p:nvSpPr>
            <p:spPr>
              <a:xfrm>
                <a:off x="5527548" y="2987040"/>
                <a:ext cx="225551" cy="186232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21" name="object 16">
                <a:extLst>
                  <a:ext uri="{FF2B5EF4-FFF2-40B4-BE49-F238E27FC236}">
                    <a16:creationId xmlns:a16="http://schemas.microsoft.com/office/drawing/2014/main" id="{EC5AD323-92CF-BE46-B6CD-AB031CE67C67}"/>
                  </a:ext>
                </a:extLst>
              </p:cNvPr>
              <p:cNvSpPr/>
              <p:nvPr/>
            </p:nvSpPr>
            <p:spPr>
              <a:xfrm>
                <a:off x="5111496" y="2589276"/>
                <a:ext cx="2580131" cy="158038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22" name="object 17">
                <a:extLst>
                  <a:ext uri="{FF2B5EF4-FFF2-40B4-BE49-F238E27FC236}">
                    <a16:creationId xmlns:a16="http://schemas.microsoft.com/office/drawing/2014/main" id="{14F16B95-8DF8-C54E-B6F8-6CC86CBA1FAC}"/>
                  </a:ext>
                </a:extLst>
              </p:cNvPr>
              <p:cNvSpPr/>
              <p:nvPr/>
            </p:nvSpPr>
            <p:spPr>
              <a:xfrm>
                <a:off x="5334000" y="2913888"/>
                <a:ext cx="2135124" cy="981456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23" name="object 18">
                <a:extLst>
                  <a:ext uri="{FF2B5EF4-FFF2-40B4-BE49-F238E27FC236}">
                    <a16:creationId xmlns:a16="http://schemas.microsoft.com/office/drawing/2014/main" id="{AE9EC5FE-D66A-904A-8B0F-4EC5D556CC03}"/>
                  </a:ext>
                </a:extLst>
              </p:cNvPr>
              <p:cNvSpPr/>
              <p:nvPr/>
            </p:nvSpPr>
            <p:spPr>
              <a:xfrm>
                <a:off x="5132832" y="2610612"/>
                <a:ext cx="2500884" cy="1501139"/>
              </a:xfrm>
              <a:prstGeom prst="rect">
                <a:avLst/>
              </a:prstGeom>
              <a:solidFill>
                <a:srgbClr val="0B49CB"/>
              </a:solidFill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</p:grpSp>
        <p:sp>
          <p:nvSpPr>
            <p:cNvPr id="24" name="object 19">
              <a:extLst>
                <a:ext uri="{FF2B5EF4-FFF2-40B4-BE49-F238E27FC236}">
                  <a16:creationId xmlns:a16="http://schemas.microsoft.com/office/drawing/2014/main" id="{23F2B706-0209-D34E-B012-8B297B2C1D0A}"/>
                </a:ext>
              </a:extLst>
            </p:cNvPr>
            <p:cNvSpPr txBox="1"/>
            <p:nvPr/>
          </p:nvSpPr>
          <p:spPr>
            <a:xfrm>
              <a:off x="5514594" y="2980689"/>
              <a:ext cx="1709420" cy="75313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73025" algn="ctr">
                <a:lnSpc>
                  <a:spcPts val="2520"/>
                </a:lnSpc>
                <a:spcBef>
                  <a:spcPts val="95"/>
                </a:spcBef>
              </a:pPr>
              <a:r>
                <a:rPr sz="2200" spc="-15" dirty="0">
                  <a:solidFill>
                    <a:srgbClr val="FFFFFF"/>
                  </a:solidFill>
                  <a:latin typeface="Carlito"/>
                  <a:cs typeface="Carlito"/>
                </a:rPr>
                <a:t>BeautifulSoup</a:t>
              </a:r>
              <a:endParaRPr sz="2200" dirty="0">
                <a:latin typeface="Carlito"/>
                <a:cs typeface="Carlito"/>
              </a:endParaRPr>
            </a:p>
            <a:p>
              <a:pPr marL="12700" algn="ctr">
                <a:lnSpc>
                  <a:spcPts val="2520"/>
                </a:lnSpc>
              </a:pPr>
              <a:r>
                <a:rPr sz="2200" spc="-20" dirty="0">
                  <a:solidFill>
                    <a:srgbClr val="FFFFFF"/>
                  </a:solidFill>
                  <a:latin typeface="Carlito"/>
                  <a:cs typeface="Carlito"/>
                </a:rPr>
                <a:t>html5lib</a:t>
              </a:r>
              <a:r>
                <a:rPr sz="2200" spc="-105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2200" spc="-35" dirty="0">
                  <a:solidFill>
                    <a:srgbClr val="FFFFFF"/>
                  </a:solidFill>
                  <a:latin typeface="Carlito"/>
                  <a:cs typeface="Carlito"/>
                </a:rPr>
                <a:t>Parser</a:t>
              </a:r>
              <a:endParaRPr sz="2200" dirty="0">
                <a:latin typeface="Carlito"/>
                <a:cs typeface="Carlito"/>
              </a:endParaRPr>
            </a:p>
          </p:txBody>
        </p:sp>
        <p:grpSp>
          <p:nvGrpSpPr>
            <p:cNvPr id="25" name="object 20">
              <a:extLst>
                <a:ext uri="{FF2B5EF4-FFF2-40B4-BE49-F238E27FC236}">
                  <a16:creationId xmlns:a16="http://schemas.microsoft.com/office/drawing/2014/main" id="{37B8F518-7DAE-4145-A18B-162B4FC76EA9}"/>
                </a:ext>
              </a:extLst>
            </p:cNvPr>
            <p:cNvGrpSpPr/>
            <p:nvPr/>
          </p:nvGrpSpPr>
          <p:grpSpPr>
            <a:xfrm>
              <a:off x="5111496" y="4465320"/>
              <a:ext cx="3906520" cy="1580515"/>
              <a:chOff x="5111496" y="4465320"/>
              <a:chExt cx="3906520" cy="1580515"/>
            </a:xfrm>
          </p:grpSpPr>
          <p:sp>
            <p:nvSpPr>
              <p:cNvPr id="26" name="object 21">
                <a:extLst>
                  <a:ext uri="{FF2B5EF4-FFF2-40B4-BE49-F238E27FC236}">
                    <a16:creationId xmlns:a16="http://schemas.microsoft.com/office/drawing/2014/main" id="{D17D6931-866D-2443-88F9-60CF5D95F62D}"/>
                  </a:ext>
                </a:extLst>
              </p:cNvPr>
              <p:cNvSpPr/>
              <p:nvPr/>
            </p:nvSpPr>
            <p:spPr>
              <a:xfrm>
                <a:off x="5625084" y="4721352"/>
                <a:ext cx="3392423" cy="304800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27" name="object 22">
                <a:extLst>
                  <a:ext uri="{FF2B5EF4-FFF2-40B4-BE49-F238E27FC236}">
                    <a16:creationId xmlns:a16="http://schemas.microsoft.com/office/drawing/2014/main" id="{E03B52F9-2BF0-A64A-80B6-1352D2370400}"/>
                  </a:ext>
                </a:extLst>
              </p:cNvPr>
              <p:cNvSpPr/>
              <p:nvPr/>
            </p:nvSpPr>
            <p:spPr>
              <a:xfrm>
                <a:off x="5646420" y="4742688"/>
                <a:ext cx="3313176" cy="225551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28" name="object 23">
                <a:extLst>
                  <a:ext uri="{FF2B5EF4-FFF2-40B4-BE49-F238E27FC236}">
                    <a16:creationId xmlns:a16="http://schemas.microsoft.com/office/drawing/2014/main" id="{526897D8-E6F9-D74F-9622-9A9465E8307E}"/>
                  </a:ext>
                </a:extLst>
              </p:cNvPr>
              <p:cNvSpPr/>
              <p:nvPr/>
            </p:nvSpPr>
            <p:spPr>
              <a:xfrm>
                <a:off x="5111496" y="4465320"/>
                <a:ext cx="2580131" cy="158038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29" name="object 24">
                <a:extLst>
                  <a:ext uri="{FF2B5EF4-FFF2-40B4-BE49-F238E27FC236}">
                    <a16:creationId xmlns:a16="http://schemas.microsoft.com/office/drawing/2014/main" id="{1553E9C6-F086-5842-AB10-6E9FB69D96E9}"/>
                  </a:ext>
                </a:extLst>
              </p:cNvPr>
              <p:cNvSpPr/>
              <p:nvPr/>
            </p:nvSpPr>
            <p:spPr>
              <a:xfrm>
                <a:off x="5289804" y="4789932"/>
                <a:ext cx="2287524" cy="981456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30" name="object 25">
                <a:extLst>
                  <a:ext uri="{FF2B5EF4-FFF2-40B4-BE49-F238E27FC236}">
                    <a16:creationId xmlns:a16="http://schemas.microsoft.com/office/drawing/2014/main" id="{E0539982-AD7B-A34B-A0F0-83B7E047BD5D}"/>
                  </a:ext>
                </a:extLst>
              </p:cNvPr>
              <p:cNvSpPr/>
              <p:nvPr/>
            </p:nvSpPr>
            <p:spPr>
              <a:xfrm>
                <a:off x="5132832" y="4486656"/>
                <a:ext cx="2500884" cy="1501140"/>
              </a:xfrm>
              <a:prstGeom prst="rect">
                <a:avLst/>
              </a:prstGeom>
              <a:solidFill>
                <a:srgbClr val="0B49CB"/>
              </a:solidFill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</p:grpSp>
        <p:sp>
          <p:nvSpPr>
            <p:cNvPr id="31" name="object 26">
              <a:extLst>
                <a:ext uri="{FF2B5EF4-FFF2-40B4-BE49-F238E27FC236}">
                  <a16:creationId xmlns:a16="http://schemas.microsoft.com/office/drawing/2014/main" id="{76D68A58-AF11-604C-B992-8AC9DE58FDA5}"/>
                </a:ext>
              </a:extLst>
            </p:cNvPr>
            <p:cNvSpPr txBox="1"/>
            <p:nvPr/>
          </p:nvSpPr>
          <p:spPr>
            <a:xfrm>
              <a:off x="5470016" y="4854321"/>
              <a:ext cx="1802130" cy="761263"/>
            </a:xfrm>
            <a:prstGeom prst="rect">
              <a:avLst/>
            </a:prstGeom>
          </p:spPr>
          <p:txBody>
            <a:bodyPr vert="horz" wrap="square" lIns="0" tIns="44450" rIns="0" bIns="0" rtlCol="0">
              <a:spAutoFit/>
            </a:bodyPr>
            <a:lstStyle/>
            <a:p>
              <a:pPr marL="334010" marR="5080" indent="-321945" algn="ctr">
                <a:lnSpc>
                  <a:spcPts val="2430"/>
                </a:lnSpc>
                <a:spcBef>
                  <a:spcPts val="350"/>
                </a:spcBef>
              </a:pPr>
              <a:r>
                <a:rPr sz="2200" spc="-15" dirty="0">
                  <a:solidFill>
                    <a:srgbClr val="FFFFFF"/>
                  </a:solidFill>
                  <a:latin typeface="Carlito"/>
                  <a:cs typeface="Carlito"/>
                </a:rPr>
                <a:t>Find </a:t>
              </a:r>
              <a:r>
                <a:rPr sz="2200" spc="-5" dirty="0">
                  <a:solidFill>
                    <a:srgbClr val="FFFFFF"/>
                  </a:solidFill>
                  <a:latin typeface="Carlito"/>
                  <a:cs typeface="Carlito"/>
                </a:rPr>
                <a:t>launch</a:t>
              </a:r>
              <a:r>
                <a:rPr sz="2200" spc="-145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2200" spc="-40" dirty="0">
                  <a:solidFill>
                    <a:srgbClr val="FFFFFF"/>
                  </a:solidFill>
                  <a:latin typeface="Carlito"/>
                  <a:cs typeface="Carlito"/>
                </a:rPr>
                <a:t>info  </a:t>
              </a:r>
              <a:r>
                <a:rPr sz="2200" spc="-25" dirty="0">
                  <a:solidFill>
                    <a:srgbClr val="FFFFFF"/>
                  </a:solidFill>
                  <a:latin typeface="Carlito"/>
                  <a:cs typeface="Carlito"/>
                </a:rPr>
                <a:t>html</a:t>
              </a:r>
              <a:r>
                <a:rPr sz="2200" spc="-70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2200" spc="-20" dirty="0">
                  <a:solidFill>
                    <a:srgbClr val="FFFFFF"/>
                  </a:solidFill>
                  <a:latin typeface="Carlito"/>
                  <a:cs typeface="Carlito"/>
                </a:rPr>
                <a:t>table</a:t>
              </a:r>
              <a:endParaRPr sz="2200">
                <a:latin typeface="Carlito"/>
                <a:cs typeface="Carlito"/>
              </a:endParaRPr>
            </a:p>
          </p:txBody>
        </p:sp>
        <p:grpSp>
          <p:nvGrpSpPr>
            <p:cNvPr id="32" name="object 27">
              <a:extLst>
                <a:ext uri="{FF2B5EF4-FFF2-40B4-BE49-F238E27FC236}">
                  <a16:creationId xmlns:a16="http://schemas.microsoft.com/office/drawing/2014/main" id="{8C6F9521-EC72-D84E-83DA-636D7AB3772B}"/>
                </a:ext>
              </a:extLst>
            </p:cNvPr>
            <p:cNvGrpSpPr/>
            <p:nvPr/>
          </p:nvGrpSpPr>
          <p:grpSpPr>
            <a:xfrm>
              <a:off x="8438388" y="2965704"/>
              <a:ext cx="2580640" cy="3080385"/>
              <a:chOff x="8438388" y="2965704"/>
              <a:chExt cx="2580640" cy="3080385"/>
            </a:xfrm>
          </p:grpSpPr>
          <p:sp>
            <p:nvSpPr>
              <p:cNvPr id="33" name="object 28">
                <a:extLst>
                  <a:ext uri="{FF2B5EF4-FFF2-40B4-BE49-F238E27FC236}">
                    <a16:creationId xmlns:a16="http://schemas.microsoft.com/office/drawing/2014/main" id="{80FFC623-1E76-1B40-B5E8-9916EA07FC93}"/>
                  </a:ext>
                </a:extLst>
              </p:cNvPr>
              <p:cNvSpPr/>
              <p:nvPr/>
            </p:nvSpPr>
            <p:spPr>
              <a:xfrm>
                <a:off x="8833104" y="2965704"/>
                <a:ext cx="304800" cy="1941576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34" name="object 29">
                <a:extLst>
                  <a:ext uri="{FF2B5EF4-FFF2-40B4-BE49-F238E27FC236}">
                    <a16:creationId xmlns:a16="http://schemas.microsoft.com/office/drawing/2014/main" id="{0AAE619D-70E7-324C-8CDD-8B24B6F0B0B0}"/>
                  </a:ext>
                </a:extLst>
              </p:cNvPr>
              <p:cNvSpPr/>
              <p:nvPr/>
            </p:nvSpPr>
            <p:spPr>
              <a:xfrm>
                <a:off x="8854440" y="2987040"/>
                <a:ext cx="225551" cy="1862327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35" name="object 30">
                <a:extLst>
                  <a:ext uri="{FF2B5EF4-FFF2-40B4-BE49-F238E27FC236}">
                    <a16:creationId xmlns:a16="http://schemas.microsoft.com/office/drawing/2014/main" id="{832C8C4A-E0F4-2043-A3B7-1CBAB189761F}"/>
                  </a:ext>
                </a:extLst>
              </p:cNvPr>
              <p:cNvSpPr/>
              <p:nvPr/>
            </p:nvSpPr>
            <p:spPr>
              <a:xfrm>
                <a:off x="8438388" y="4465320"/>
                <a:ext cx="2580131" cy="158038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36" name="object 31">
                <a:extLst>
                  <a:ext uri="{FF2B5EF4-FFF2-40B4-BE49-F238E27FC236}">
                    <a16:creationId xmlns:a16="http://schemas.microsoft.com/office/drawing/2014/main" id="{C7E810FF-975F-644E-9E59-31B022C31D67}"/>
                  </a:ext>
                </a:extLst>
              </p:cNvPr>
              <p:cNvSpPr/>
              <p:nvPr/>
            </p:nvSpPr>
            <p:spPr>
              <a:xfrm>
                <a:off x="8546592" y="4943855"/>
                <a:ext cx="2363724" cy="673607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37" name="object 32">
                <a:extLst>
                  <a:ext uri="{FF2B5EF4-FFF2-40B4-BE49-F238E27FC236}">
                    <a16:creationId xmlns:a16="http://schemas.microsoft.com/office/drawing/2014/main" id="{FFE8EC4C-3085-1940-B756-53B20B83D7C7}"/>
                  </a:ext>
                </a:extLst>
              </p:cNvPr>
              <p:cNvSpPr/>
              <p:nvPr/>
            </p:nvSpPr>
            <p:spPr>
              <a:xfrm>
                <a:off x="8459724" y="4486656"/>
                <a:ext cx="2500883" cy="1501140"/>
              </a:xfrm>
              <a:prstGeom prst="rect">
                <a:avLst/>
              </a:prstGeom>
              <a:solidFill>
                <a:srgbClr val="0B49CB"/>
              </a:solidFill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</p:grpSp>
        <p:sp>
          <p:nvSpPr>
            <p:cNvPr id="38" name="object 33">
              <a:extLst>
                <a:ext uri="{FF2B5EF4-FFF2-40B4-BE49-F238E27FC236}">
                  <a16:creationId xmlns:a16="http://schemas.microsoft.com/office/drawing/2014/main" id="{DE440318-C489-1947-AF80-CA1BF60C7092}"/>
                </a:ext>
              </a:extLst>
            </p:cNvPr>
            <p:cNvSpPr txBox="1"/>
            <p:nvPr/>
          </p:nvSpPr>
          <p:spPr>
            <a:xfrm>
              <a:off x="8727440" y="5007990"/>
              <a:ext cx="1943735" cy="40428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95"/>
                </a:spcBef>
              </a:pPr>
              <a:r>
                <a:rPr sz="2200" spc="-40" dirty="0">
                  <a:solidFill>
                    <a:srgbClr val="FFFFFF"/>
                  </a:solidFill>
                  <a:latin typeface="Carlito"/>
                  <a:cs typeface="Carlito"/>
                </a:rPr>
                <a:t>Create</a:t>
              </a:r>
              <a:r>
                <a:rPr sz="2200" spc="-70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2200" spc="-10" dirty="0">
                  <a:solidFill>
                    <a:srgbClr val="FFFFFF"/>
                  </a:solidFill>
                  <a:latin typeface="Carlito"/>
                  <a:cs typeface="Carlito"/>
                </a:rPr>
                <a:t>dictionary</a:t>
              </a:r>
              <a:endParaRPr sz="2200">
                <a:latin typeface="Carlito"/>
                <a:cs typeface="Carlito"/>
              </a:endParaRPr>
            </a:p>
          </p:txBody>
        </p:sp>
        <p:grpSp>
          <p:nvGrpSpPr>
            <p:cNvPr id="39" name="object 34">
              <a:extLst>
                <a:ext uri="{FF2B5EF4-FFF2-40B4-BE49-F238E27FC236}">
                  <a16:creationId xmlns:a16="http://schemas.microsoft.com/office/drawing/2014/main" id="{FB80C16A-ABAB-ED45-8BF5-91CC68C6CB3F}"/>
                </a:ext>
              </a:extLst>
            </p:cNvPr>
            <p:cNvGrpSpPr/>
            <p:nvPr/>
          </p:nvGrpSpPr>
          <p:grpSpPr>
            <a:xfrm>
              <a:off x="8438388" y="1089660"/>
              <a:ext cx="2580640" cy="3112135"/>
              <a:chOff x="8438388" y="1089660"/>
              <a:chExt cx="2580640" cy="3112135"/>
            </a:xfrm>
          </p:grpSpPr>
          <p:sp>
            <p:nvSpPr>
              <p:cNvPr id="40" name="object 35">
                <a:extLst>
                  <a:ext uri="{FF2B5EF4-FFF2-40B4-BE49-F238E27FC236}">
                    <a16:creationId xmlns:a16="http://schemas.microsoft.com/office/drawing/2014/main" id="{B949EA4D-E9F3-AC47-AF3E-8837BBB934E0}"/>
                  </a:ext>
                </a:extLst>
              </p:cNvPr>
              <p:cNvSpPr/>
              <p:nvPr/>
            </p:nvSpPr>
            <p:spPr>
              <a:xfrm>
                <a:off x="8833104" y="1089660"/>
                <a:ext cx="304800" cy="1941576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41" name="object 36">
                <a:extLst>
                  <a:ext uri="{FF2B5EF4-FFF2-40B4-BE49-F238E27FC236}">
                    <a16:creationId xmlns:a16="http://schemas.microsoft.com/office/drawing/2014/main" id="{FF512F33-D7CB-2749-8BBF-AE3633712945}"/>
                  </a:ext>
                </a:extLst>
              </p:cNvPr>
              <p:cNvSpPr/>
              <p:nvPr/>
            </p:nvSpPr>
            <p:spPr>
              <a:xfrm>
                <a:off x="8854440" y="1110996"/>
                <a:ext cx="225551" cy="1862327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42" name="object 37">
                <a:extLst>
                  <a:ext uri="{FF2B5EF4-FFF2-40B4-BE49-F238E27FC236}">
                    <a16:creationId xmlns:a16="http://schemas.microsoft.com/office/drawing/2014/main" id="{F7CB5E57-BC2A-4D43-9D03-3253F4BAFA04}"/>
                  </a:ext>
                </a:extLst>
              </p:cNvPr>
              <p:cNvSpPr/>
              <p:nvPr/>
            </p:nvSpPr>
            <p:spPr>
              <a:xfrm>
                <a:off x="8438388" y="2589276"/>
                <a:ext cx="2580131" cy="158038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43" name="object 38">
                <a:extLst>
                  <a:ext uri="{FF2B5EF4-FFF2-40B4-BE49-F238E27FC236}">
                    <a16:creationId xmlns:a16="http://schemas.microsoft.com/office/drawing/2014/main" id="{5CCD4A4E-5511-1A4F-8DD8-018D5651F0C4}"/>
                  </a:ext>
                </a:extLst>
              </p:cNvPr>
              <p:cNvSpPr/>
              <p:nvPr/>
            </p:nvSpPr>
            <p:spPr>
              <a:xfrm>
                <a:off x="8659368" y="2606040"/>
                <a:ext cx="2203704" cy="1595628"/>
              </a:xfrm>
              <a:prstGeom prst="rect">
                <a:avLst/>
              </a:prstGeom>
              <a:blipFill>
                <a:blip r:embed="rId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44" name="object 39">
                <a:extLst>
                  <a:ext uri="{FF2B5EF4-FFF2-40B4-BE49-F238E27FC236}">
                    <a16:creationId xmlns:a16="http://schemas.microsoft.com/office/drawing/2014/main" id="{985354F4-17B8-BB47-97F4-3996AC55C6A9}"/>
                  </a:ext>
                </a:extLst>
              </p:cNvPr>
              <p:cNvSpPr/>
              <p:nvPr/>
            </p:nvSpPr>
            <p:spPr>
              <a:xfrm>
                <a:off x="8459724" y="2610612"/>
                <a:ext cx="2500883" cy="1501139"/>
              </a:xfrm>
              <a:prstGeom prst="rect">
                <a:avLst/>
              </a:prstGeom>
              <a:solidFill>
                <a:srgbClr val="0B49CB"/>
              </a:solidFill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</p:grpSp>
        <p:sp>
          <p:nvSpPr>
            <p:cNvPr id="45" name="object 40">
              <a:extLst>
                <a:ext uri="{FF2B5EF4-FFF2-40B4-BE49-F238E27FC236}">
                  <a16:creationId xmlns:a16="http://schemas.microsoft.com/office/drawing/2014/main" id="{A738A41A-5F57-8245-81D8-F97C159901C0}"/>
                </a:ext>
              </a:extLst>
            </p:cNvPr>
            <p:cNvSpPr txBox="1"/>
            <p:nvPr/>
          </p:nvSpPr>
          <p:spPr>
            <a:xfrm>
              <a:off x="8840216" y="2670810"/>
              <a:ext cx="1708150" cy="1482764"/>
            </a:xfrm>
            <a:prstGeom prst="rect">
              <a:avLst/>
            </a:prstGeom>
          </p:spPr>
          <p:txBody>
            <a:bodyPr vert="horz" wrap="square" lIns="0" tIns="40005" rIns="0" bIns="0" rtlCol="0">
              <a:spAutoFit/>
            </a:bodyPr>
            <a:lstStyle/>
            <a:p>
              <a:pPr marL="12700" marR="5080" algn="ctr">
                <a:lnSpc>
                  <a:spcPct val="91600"/>
                </a:lnSpc>
                <a:spcBef>
                  <a:spcPts val="315"/>
                </a:spcBef>
              </a:pPr>
              <a:r>
                <a:rPr sz="2200" spc="-45" dirty="0">
                  <a:solidFill>
                    <a:srgbClr val="FFFFFF"/>
                  </a:solidFill>
                  <a:latin typeface="Carlito"/>
                  <a:cs typeface="Carlito"/>
                </a:rPr>
                <a:t>Iterate</a:t>
              </a:r>
              <a:r>
                <a:rPr sz="2200" spc="-135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2200" spc="-20" dirty="0">
                  <a:solidFill>
                    <a:srgbClr val="FFFFFF"/>
                  </a:solidFill>
                  <a:latin typeface="Carlito"/>
                  <a:cs typeface="Carlito"/>
                </a:rPr>
                <a:t>through  table </a:t>
              </a:r>
              <a:r>
                <a:rPr sz="2200" spc="-5" dirty="0">
                  <a:solidFill>
                    <a:srgbClr val="FFFFFF"/>
                  </a:solidFill>
                  <a:latin typeface="Carlito"/>
                  <a:cs typeface="Carlito"/>
                </a:rPr>
                <a:t>cells </a:t>
              </a:r>
              <a:r>
                <a:rPr sz="2200" spc="-30" dirty="0">
                  <a:solidFill>
                    <a:srgbClr val="FFFFFF"/>
                  </a:solidFill>
                  <a:latin typeface="Carlito"/>
                  <a:cs typeface="Carlito"/>
                </a:rPr>
                <a:t>to  extract </a:t>
              </a:r>
              <a:r>
                <a:rPr sz="2200" spc="-35" dirty="0">
                  <a:solidFill>
                    <a:srgbClr val="FFFFFF"/>
                  </a:solidFill>
                  <a:latin typeface="Carlito"/>
                  <a:cs typeface="Carlito"/>
                </a:rPr>
                <a:t>data </a:t>
              </a:r>
              <a:r>
                <a:rPr sz="2200" spc="-30" dirty="0">
                  <a:solidFill>
                    <a:srgbClr val="FFFFFF"/>
                  </a:solidFill>
                  <a:latin typeface="Carlito"/>
                  <a:cs typeface="Carlito"/>
                </a:rPr>
                <a:t>to  </a:t>
              </a:r>
              <a:r>
                <a:rPr sz="2200" spc="-10" dirty="0">
                  <a:solidFill>
                    <a:srgbClr val="FFFFFF"/>
                  </a:solidFill>
                  <a:latin typeface="Carlito"/>
                  <a:cs typeface="Carlito"/>
                </a:rPr>
                <a:t>dictionary</a:t>
              </a:r>
              <a:endParaRPr sz="2200">
                <a:latin typeface="Carlito"/>
                <a:cs typeface="Carlito"/>
              </a:endParaRPr>
            </a:p>
          </p:txBody>
        </p:sp>
        <p:grpSp>
          <p:nvGrpSpPr>
            <p:cNvPr id="46" name="object 41">
              <a:extLst>
                <a:ext uri="{FF2B5EF4-FFF2-40B4-BE49-F238E27FC236}">
                  <a16:creationId xmlns:a16="http://schemas.microsoft.com/office/drawing/2014/main" id="{292B23C3-1B73-074E-B851-13149646D073}"/>
                </a:ext>
              </a:extLst>
            </p:cNvPr>
            <p:cNvGrpSpPr/>
            <p:nvPr/>
          </p:nvGrpSpPr>
          <p:grpSpPr>
            <a:xfrm>
              <a:off x="8438388" y="713231"/>
              <a:ext cx="2580640" cy="1580515"/>
              <a:chOff x="8438388" y="713231"/>
              <a:chExt cx="2580640" cy="1580515"/>
            </a:xfrm>
          </p:grpSpPr>
          <p:sp>
            <p:nvSpPr>
              <p:cNvPr id="47" name="object 42">
                <a:extLst>
                  <a:ext uri="{FF2B5EF4-FFF2-40B4-BE49-F238E27FC236}">
                    <a16:creationId xmlns:a16="http://schemas.microsoft.com/office/drawing/2014/main" id="{9CF01857-3EB0-FA40-A447-1144EB522FB8}"/>
                  </a:ext>
                </a:extLst>
              </p:cNvPr>
              <p:cNvSpPr/>
              <p:nvPr/>
            </p:nvSpPr>
            <p:spPr>
              <a:xfrm>
                <a:off x="8438388" y="713231"/>
                <a:ext cx="2580131" cy="158038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48" name="object 43">
                <a:extLst>
                  <a:ext uri="{FF2B5EF4-FFF2-40B4-BE49-F238E27FC236}">
                    <a16:creationId xmlns:a16="http://schemas.microsoft.com/office/drawing/2014/main" id="{FFDA827E-AB84-7D43-85A4-B6B788726B23}"/>
                  </a:ext>
                </a:extLst>
              </p:cNvPr>
              <p:cNvSpPr/>
              <p:nvPr/>
            </p:nvSpPr>
            <p:spPr>
              <a:xfrm>
                <a:off x="8525256" y="1037843"/>
                <a:ext cx="2468879" cy="981455"/>
              </a:xfrm>
              <a:prstGeom prst="rect">
                <a:avLst/>
              </a:prstGeom>
              <a:blipFill>
                <a:blip r:embed="rId1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  <p:sp>
            <p:nvSpPr>
              <p:cNvPr id="49" name="object 44">
                <a:extLst>
                  <a:ext uri="{FF2B5EF4-FFF2-40B4-BE49-F238E27FC236}">
                    <a16:creationId xmlns:a16="http://schemas.microsoft.com/office/drawing/2014/main" id="{4C38B843-AA5A-EE4C-90F6-8CFE4038210A}"/>
                  </a:ext>
                </a:extLst>
              </p:cNvPr>
              <p:cNvSpPr/>
              <p:nvPr/>
            </p:nvSpPr>
            <p:spPr>
              <a:xfrm>
                <a:off x="8459724" y="734567"/>
                <a:ext cx="2500883" cy="1501139"/>
              </a:xfrm>
              <a:prstGeom prst="rect">
                <a:avLst/>
              </a:prstGeom>
              <a:solidFill>
                <a:srgbClr val="0B49CB"/>
              </a:solidFill>
            </p:spPr>
            <p:txBody>
              <a:bodyPr wrap="square" lIns="0" tIns="0" rIns="0" bIns="0" rtlCol="0"/>
              <a:lstStyle/>
              <a:p>
                <a:pPr algn="ctr"/>
                <a:endParaRPr/>
              </a:p>
            </p:txBody>
          </p:sp>
        </p:grpSp>
        <p:sp>
          <p:nvSpPr>
            <p:cNvPr id="50" name="object 45">
              <a:extLst>
                <a:ext uri="{FF2B5EF4-FFF2-40B4-BE49-F238E27FC236}">
                  <a16:creationId xmlns:a16="http://schemas.microsoft.com/office/drawing/2014/main" id="{A14AC110-7BFF-EA42-BC83-B6D8DCBAA5D1}"/>
                </a:ext>
              </a:extLst>
            </p:cNvPr>
            <p:cNvSpPr txBox="1"/>
            <p:nvPr/>
          </p:nvSpPr>
          <p:spPr>
            <a:xfrm>
              <a:off x="8706104" y="1101090"/>
              <a:ext cx="1983105" cy="762741"/>
            </a:xfrm>
            <a:prstGeom prst="rect">
              <a:avLst/>
            </a:prstGeom>
          </p:spPr>
          <p:txBody>
            <a:bodyPr vert="horz" wrap="square" lIns="0" tIns="45719" rIns="0" bIns="0" rtlCol="0">
              <a:spAutoFit/>
            </a:bodyPr>
            <a:lstStyle/>
            <a:p>
              <a:pPr marL="384175" marR="5080" indent="-372110" algn="ctr">
                <a:lnSpc>
                  <a:spcPts val="2420"/>
                </a:lnSpc>
                <a:spcBef>
                  <a:spcPts val="359"/>
                </a:spcBef>
              </a:pPr>
              <a:r>
                <a:rPr sz="2200" spc="-20" dirty="0">
                  <a:solidFill>
                    <a:srgbClr val="FFFFFF"/>
                  </a:solidFill>
                  <a:latin typeface="Carlito"/>
                  <a:cs typeface="Carlito"/>
                </a:rPr>
                <a:t>Cast </a:t>
              </a:r>
              <a:r>
                <a:rPr sz="2200" spc="-5" dirty="0">
                  <a:solidFill>
                    <a:srgbClr val="FFFFFF"/>
                  </a:solidFill>
                  <a:latin typeface="Carlito"/>
                  <a:cs typeface="Carlito"/>
                </a:rPr>
                <a:t>dictionary</a:t>
              </a:r>
              <a:r>
                <a:rPr sz="2200" spc="-135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2200" spc="-60" dirty="0">
                  <a:solidFill>
                    <a:srgbClr val="FFFFFF"/>
                  </a:solidFill>
                  <a:latin typeface="Carlito"/>
                  <a:cs typeface="Carlito"/>
                </a:rPr>
                <a:t>to  </a:t>
              </a:r>
              <a:r>
                <a:rPr sz="2200" spc="-30" dirty="0">
                  <a:solidFill>
                    <a:srgbClr val="FFFFFF"/>
                  </a:solidFill>
                  <a:latin typeface="Carlito"/>
                  <a:cs typeface="Carlito"/>
                </a:rPr>
                <a:t>DataFrame</a:t>
              </a:r>
              <a:endParaRPr sz="2200" dirty="0">
                <a:latin typeface="Carlito"/>
                <a:cs typeface="Carlito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265C1E6-0116-6944-A44C-D7F7B222A124}"/>
              </a:ext>
            </a:extLst>
          </p:cNvPr>
          <p:cNvSpPr txBox="1"/>
          <p:nvPr/>
        </p:nvSpPr>
        <p:spPr>
          <a:xfrm>
            <a:off x="1326388" y="6235062"/>
            <a:ext cx="924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17"/>
              </a:rPr>
              <a:t>https://github.com/ali-unlu/IBM-Data-Science-Capstone/blob/main/Web%20Scraping.ipynb</a:t>
            </a:r>
            <a:r>
              <a:rPr lang="en-GB" dirty="0"/>
              <a:t> 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62036623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</TotalTime>
  <Words>2527</Words>
  <Application>Microsoft Macintosh PowerPoint</Application>
  <PresentationFormat>Widescreen</PresentationFormat>
  <Paragraphs>251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-apple-system</vt:lpstr>
      <vt:lpstr>Abadi</vt:lpstr>
      <vt:lpstr>Arial</vt:lpstr>
      <vt:lpstr>Calibri</vt:lpstr>
      <vt:lpstr>Calibri Light</vt:lpstr>
      <vt:lpstr>Carlito</vt:lpstr>
      <vt:lpstr>IBM Plex Mono SemiBold</vt:lpstr>
      <vt:lpstr>Custom Design</vt:lpstr>
      <vt:lpstr>PowerPoint Presentation</vt:lpstr>
      <vt:lpstr>PowerPoint Presentation</vt:lpstr>
      <vt:lpstr>Executive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Ali Unlu</cp:lastModifiedBy>
  <cp:revision>192</cp:revision>
  <dcterms:created xsi:type="dcterms:W3CDTF">2021-04-29T18:58:34Z</dcterms:created>
  <dcterms:modified xsi:type="dcterms:W3CDTF">2021-12-01T00:25:14Z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